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3" r:id="rId3"/>
    <p:sldId id="265" r:id="rId4"/>
    <p:sldId id="266" r:id="rId5"/>
    <p:sldId id="274" r:id="rId6"/>
    <p:sldId id="267" r:id="rId7"/>
    <p:sldId id="268" r:id="rId8"/>
    <p:sldId id="269" r:id="rId9"/>
    <p:sldId id="270" r:id="rId10"/>
    <p:sldId id="271" r:id="rId11"/>
    <p:sldId id="275" r:id="rId12"/>
    <p:sldId id="259" r:id="rId13"/>
    <p:sldId id="276" r:id="rId14"/>
    <p:sldId id="277" r:id="rId15"/>
    <p:sldId id="262" r:id="rId16"/>
    <p:sldId id="26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otskaia, Elena" initials="PE" lastIdx="6" clrIdx="0">
    <p:extLst>
      <p:ext uri="{19B8F6BF-5375-455C-9EA6-DF929625EA0E}">
        <p15:presenceInfo xmlns:p15="http://schemas.microsoft.com/office/powerpoint/2012/main" userId="S-1-5-21-1844237615-1659004503-1801674531-463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B14"/>
    <a:srgbClr val="009A47"/>
    <a:srgbClr val="1B9CD7"/>
    <a:srgbClr val="DDB154"/>
    <a:srgbClr val="739FD5"/>
    <a:srgbClr val="F7941D"/>
    <a:srgbClr val="0072BC"/>
    <a:srgbClr val="ED1C24"/>
    <a:srgbClr val="FEC12A"/>
    <a:srgbClr val="BE9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D9305-37A6-43FD-8AE9-2DD92050B673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45BC0-B4C7-439A-8901-30C115421F5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5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Réponses attendues</a:t>
            </a:r>
            <a:r>
              <a:rPr lang="fr-CA" baseline="0" dirty="0"/>
              <a:t>  pour les 2 dernières questions</a:t>
            </a:r>
            <a:r>
              <a:rPr lang="fr-CA" dirty="0"/>
              <a:t>:</a:t>
            </a:r>
          </a:p>
          <a:p>
            <a:endParaRPr lang="fr-CA" dirty="0"/>
          </a:p>
          <a:p>
            <a:r>
              <a:rPr lang="fr-CA" dirty="0"/>
              <a:t>Le tapis</a:t>
            </a:r>
            <a:r>
              <a:rPr lang="fr-CA" baseline="0" dirty="0"/>
              <a:t> n’est pas plus grand, mais le nombre d’unités (de triangles utilisés) est plus grand</a:t>
            </a:r>
            <a:endParaRPr lang="fr-CA" dirty="0"/>
          </a:p>
          <a:p>
            <a:r>
              <a:rPr lang="fr-CA" dirty="0"/>
              <a:t>Le triangle est la moitié du rectangle, il doit donc être</a:t>
            </a:r>
            <a:r>
              <a:rPr lang="fr-CA" baseline="0" dirty="0"/>
              <a:t> répété deux fois plus pour couvrir la même surface. Au besoin, utiliser les notes autocollantes de formats différents pour soutenir concrètement la compréhension, par exemple en faisant référence à la mesure de la surface d’un pupitre</a:t>
            </a:r>
          </a:p>
          <a:p>
            <a:endParaRPr lang="fr-CA" baseline="0" dirty="0"/>
          </a:p>
          <a:p>
            <a:r>
              <a:rPr lang="fr-CA" baseline="0" dirty="0"/>
              <a:t>Ou</a:t>
            </a:r>
          </a:p>
          <a:p>
            <a:endParaRPr lang="fr-CA" baseline="0" dirty="0"/>
          </a:p>
          <a:p>
            <a:r>
              <a:rPr lang="fr-CA" baseline="0" dirty="0"/>
              <a:t>Le rectangle est le double du triangle, il doit donc être répété deux fois moins pour couvrir la même surface.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9C753-0485-4CBC-993D-857092AFB8D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39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Imprimer et distribuer aux élèves.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45BC0-B4C7-439A-8901-30C115421F5C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99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Imprimer et distribuer aux élèves</a:t>
            </a:r>
            <a:r>
              <a:rPr lang="fr-CA"/>
              <a:t>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45BC0-B4C7-439A-8901-30C115421F5C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746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Réponse</a:t>
            </a:r>
            <a:r>
              <a:rPr lang="fr-CA" baseline="0" dirty="0"/>
              <a:t> attendue pour la dernière question:</a:t>
            </a:r>
          </a:p>
          <a:p>
            <a:r>
              <a:rPr lang="fr-CA" baseline="0" dirty="0"/>
              <a:t>Le carré bleu est 4 fois plus petit que le carré rouge, il en faut donc 4 fois plus pour couvrir la surface.</a:t>
            </a:r>
          </a:p>
          <a:p>
            <a:endParaRPr lang="fr-CA" baseline="0" dirty="0"/>
          </a:p>
          <a:p>
            <a:r>
              <a:rPr lang="fr-CA" baseline="0" dirty="0"/>
              <a:t>Ou</a:t>
            </a:r>
          </a:p>
          <a:p>
            <a:endParaRPr lang="fr-CA" baseline="0" dirty="0"/>
          </a:p>
          <a:p>
            <a:r>
              <a:rPr lang="fr-CA" baseline="0" dirty="0"/>
              <a:t>Le carré rouge est 4 fois plus grand que le carré bleu, il en faut donc 4 fois moins pour couvrir la même surface.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9C753-0485-4CBC-993D-857092AFB8D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620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Attention, les élèves ont tendance à décrire</a:t>
            </a:r>
            <a:r>
              <a:rPr lang="fr-CA" baseline="0" dirty="0"/>
              <a:t> le segment jaune en terme de tuiles.  Il faut les ramener à utiliser le terme « </a:t>
            </a:r>
            <a:r>
              <a:rPr lang="fr-CA" b="1" baseline="0" dirty="0"/>
              <a:t>coté d’une tuile » </a:t>
            </a:r>
            <a:r>
              <a:rPr lang="fr-CA" b="0" baseline="0" dirty="0"/>
              <a:t>lorsqu’on parle de longueur ou de périmètre. (1 dimension)</a:t>
            </a:r>
          </a:p>
          <a:p>
            <a:r>
              <a:rPr lang="fr-CA" b="0" baseline="0" dirty="0"/>
              <a:t>Ex.  Le segment n’est pas l’équivalent de 2 tuiles mais bien de </a:t>
            </a:r>
            <a:r>
              <a:rPr lang="fr-CA" b="1" baseline="0" dirty="0"/>
              <a:t>2 côtés </a:t>
            </a:r>
            <a:r>
              <a:rPr lang="fr-CA" baseline="0" dirty="0"/>
              <a:t>de tuiles.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9C753-0485-4CBC-993D-857092AFB8D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671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Exemples de réponses :</a:t>
            </a:r>
          </a:p>
          <a:p>
            <a:r>
              <a:rPr lang="fr-CA" dirty="0"/>
              <a:t>Je peux prendre le carré bleu qui contient 2 feuilles vertes.</a:t>
            </a:r>
            <a:r>
              <a:rPr lang="fr-CA" baseline="0" dirty="0"/>
              <a:t> Comme il y a 32 carrés bleus, il y aura deux fois plus de feuilles vertes, donc 64. (2 x 32 ou 2 x (4x8))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Je peux prendre </a:t>
            </a:r>
            <a:r>
              <a:rPr lang="fr-CA" dirty="0"/>
              <a:t>le carré rouge qui contient 8 feuilles vertes.</a:t>
            </a:r>
            <a:r>
              <a:rPr lang="fr-CA" baseline="0" dirty="0"/>
              <a:t> Comme il y a 8 carrés rouges, il y aura 8 fois plus de feuilles vertes, donc 64. (8 x 8 ou 8 x (2x4))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Je peux prendre le carré bleu qui contient 2 feuilles. Il y a 4 carrés bleus dans un carré rouge. Il y a donc 8 feuilles par carré rouge. Il y a 8 carrés rouges, il y a donc 64 feuilles. ((2x4)x8)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J’ai une première colonne de 8 feuilles qui se répète 8 fois. (8x8)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J’ai une première colonne de 4 carrés bleus qui contiennent chacun 2 feuilles. Cette colonne se répète 8 fois ((4x2)x8)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J’ai une première rangée de 8 carrés bleus qui contiennent chacun 2 feuilles. Cette rangée se répète 4 fois. ((8x2)x4)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J’ai une première rangée de 16 feuilles, qui se répète 4 fois. (16x4)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9C753-0485-4CBC-993D-857092AFB8D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245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Réponses possible pour la 1</a:t>
            </a:r>
            <a:r>
              <a:rPr lang="fr-CA" baseline="30000" dirty="0"/>
              <a:t>re</a:t>
            </a:r>
            <a:r>
              <a:rPr lang="fr-CA" dirty="0"/>
              <a:t> question:</a:t>
            </a:r>
          </a:p>
          <a:p>
            <a:r>
              <a:rPr lang="fr-CA" dirty="0"/>
              <a:t>8 motifs qui se répètent 7 fois donne 56 motifs. Il faut enlever les 8 motifs bleus.</a:t>
            </a:r>
            <a:r>
              <a:rPr lang="fr-CA" baseline="0" dirty="0"/>
              <a:t> Il y a donc 48 motifs or. (8x7)-8</a:t>
            </a:r>
          </a:p>
          <a:p>
            <a:endParaRPr lang="fr-CA" baseline="0" dirty="0"/>
          </a:p>
          <a:p>
            <a:r>
              <a:rPr lang="fr-CA" baseline="0" dirty="0"/>
              <a:t>Ou</a:t>
            </a:r>
          </a:p>
          <a:p>
            <a:endParaRPr lang="fr-CA" baseline="0" dirty="0"/>
          </a:p>
          <a:p>
            <a:r>
              <a:rPr lang="fr-CA" baseline="0" dirty="0"/>
              <a:t>Il y a un motif bleu par rangée. Des 7 motifs de chaque rangée, seulement 6 sont or. Il y a 8 rangées. Donc 6 motifs or qui se répète 8 fois. (7-1)x8</a:t>
            </a:r>
          </a:p>
          <a:p>
            <a:endParaRPr lang="fr-CA" baseline="0" dirty="0"/>
          </a:p>
          <a:p>
            <a:r>
              <a:rPr lang="fr-CA" baseline="0" dirty="0"/>
              <a:t>Ou</a:t>
            </a:r>
          </a:p>
          <a:p>
            <a:endParaRPr lang="fr-CA" baseline="0" dirty="0"/>
          </a:p>
          <a:p>
            <a:r>
              <a:rPr lang="fr-CA" baseline="0" dirty="0"/>
              <a:t>Dans la moitié du haut qui mesure 4 x 7, il y a 4 motifs bleu. C’est la même chose dans la moitié du bas. ((4x7)-4)x2</a:t>
            </a:r>
          </a:p>
          <a:p>
            <a:endParaRPr lang="fr-CA" baseline="0" dirty="0"/>
          </a:p>
          <a:p>
            <a:r>
              <a:rPr lang="fr-CA" baseline="0" dirty="0"/>
              <a:t>Etc.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9C753-0485-4CBC-993D-857092AFB8D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263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Réponse attendue pour la dernière question:</a:t>
            </a:r>
          </a:p>
          <a:p>
            <a:r>
              <a:rPr lang="fr-CA" dirty="0"/>
              <a:t>Le segment vert est trois fois plus court que le segment rouge, il en faut donc 3 fois plus pour mesurer le périmètre.</a:t>
            </a:r>
          </a:p>
          <a:p>
            <a:endParaRPr lang="fr-CA" dirty="0"/>
          </a:p>
          <a:p>
            <a:r>
              <a:rPr lang="fr-CA" dirty="0"/>
              <a:t>Ou</a:t>
            </a:r>
          </a:p>
          <a:p>
            <a:endParaRPr lang="fr-CA" dirty="0"/>
          </a:p>
          <a:p>
            <a:r>
              <a:rPr lang="fr-CA" dirty="0"/>
              <a:t>Le segment rouge est trois fois plus long</a:t>
            </a:r>
            <a:r>
              <a:rPr lang="fr-CA" baseline="0" dirty="0"/>
              <a:t> que le segment vert, il en faut donc trois fois moins pour mesurer le périmètre.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9C753-0485-4CBC-993D-857092AFB8D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0724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Vérifier que les dimensions correspondent à la grandeur des tuiles utilisées. Imprimer et distribuer aux élèves.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45BC0-B4C7-439A-8901-30C115421F5C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997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Vérifier que les dimensions correspondent à la grandeur des tuiles utilisées. Imprimer et distribuer aux élèves.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45BC0-B4C7-439A-8901-30C115421F5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525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Vérifier que les dimensions correspondent à la grandeur des tuiles utilisées. Imprimer et distribuer aux élèves.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45BC0-B4C7-439A-8901-30C115421F5C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851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351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081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403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115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100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015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790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942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803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8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507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7EBE-4B8E-4D7E-9A3A-6BF5466BCF97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4DDF4-EDE2-43FA-A470-D70D78F9BAF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089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5A4E7-D9F9-4651-A3E9-A379E2041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Annexe au chapitre 22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447790-0205-4204-9BA6-373EC27C6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899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5910262" y="753966"/>
            <a:ext cx="56020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Quel est le périmètre du dallage mesuré en </a:t>
            </a:r>
            <a:r>
              <a:rPr lang="fr-CA" sz="2400" dirty="0">
                <a:solidFill>
                  <a:srgbClr val="009A47"/>
                </a:solidFill>
              </a:rPr>
              <a:t>segments verts</a:t>
            </a:r>
            <a:r>
              <a:rPr lang="fr-CA" sz="2400" dirty="0"/>
              <a:t>? </a:t>
            </a:r>
          </a:p>
          <a:p>
            <a:endParaRPr lang="fr-CA" sz="2400" dirty="0"/>
          </a:p>
          <a:p>
            <a:r>
              <a:rPr lang="fr-CA" sz="2400" dirty="0"/>
              <a:t>Quel est le périmètre du dallage mesuré en </a:t>
            </a:r>
            <a:r>
              <a:rPr lang="fr-CA" sz="2400" dirty="0">
                <a:solidFill>
                  <a:srgbClr val="E90B14"/>
                </a:solidFill>
              </a:rPr>
              <a:t>segments rouges</a:t>
            </a:r>
            <a:r>
              <a:rPr lang="fr-CA" sz="2400" dirty="0"/>
              <a:t>?</a:t>
            </a:r>
          </a:p>
          <a:p>
            <a:endParaRPr lang="fr-CA" sz="2400" dirty="0"/>
          </a:p>
          <a:p>
            <a:r>
              <a:rPr lang="fr-CA" sz="2400" dirty="0"/>
              <a:t>Que peux-tu dire des relations entre le segment vert et le segment rouge, et entre la mesure du périmètre avec ces deux segments?</a:t>
            </a:r>
          </a:p>
          <a:p>
            <a:endParaRPr lang="fr-CA" sz="2400" dirty="0"/>
          </a:p>
          <a:p>
            <a:endParaRPr lang="fr-CA" sz="2400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B119B5F-91D1-73E7-7922-FB07F66D7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5" y="571500"/>
            <a:ext cx="4542914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217E7-8697-433F-BA31-E08B48E1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Activité 22.4 La mesure et le calcul de l’aire : Les tuiles 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F1839-9DFA-43AE-ACBC-E47CC3B1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612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A16862-8955-4A18-A204-8741D7458B81}"/>
              </a:ext>
            </a:extLst>
          </p:cNvPr>
          <p:cNvSpPr>
            <a:spLocks noChangeAspect="1"/>
          </p:cNvSpPr>
          <p:nvPr/>
        </p:nvSpPr>
        <p:spPr>
          <a:xfrm>
            <a:off x="5538216" y="3077751"/>
            <a:ext cx="1115568" cy="22341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D1FAF7-3014-4312-B071-A5D931219AF5}"/>
              </a:ext>
            </a:extLst>
          </p:cNvPr>
          <p:cNvSpPr txBox="1"/>
          <p:nvPr/>
        </p:nvSpPr>
        <p:spPr>
          <a:xfrm>
            <a:off x="1141863" y="459475"/>
            <a:ext cx="97990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Combien de tuiles sont nécessaires pour recouvrir mon rectangle en entier?</a:t>
            </a:r>
          </a:p>
          <a:p>
            <a:r>
              <a:rPr lang="fr-CA" sz="2000" dirty="0"/>
              <a:t>Tu peux utiliser 10 tuiles au maximum pour t’aider.</a:t>
            </a:r>
          </a:p>
        </p:txBody>
      </p:sp>
    </p:spTree>
    <p:extLst>
      <p:ext uri="{BB962C8B-B14F-4D97-AF65-F5344CB8AC3E}">
        <p14:creationId xmlns:p14="http://schemas.microsoft.com/office/powerpoint/2010/main" val="245947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A16862-8955-4A18-A204-8741D7458B81}"/>
              </a:ext>
            </a:extLst>
          </p:cNvPr>
          <p:cNvSpPr>
            <a:spLocks noChangeAspect="1"/>
          </p:cNvSpPr>
          <p:nvPr/>
        </p:nvSpPr>
        <p:spPr>
          <a:xfrm>
            <a:off x="5091258" y="2826770"/>
            <a:ext cx="2009485" cy="25134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D1FAF7-3014-4312-B071-A5D931219AF5}"/>
              </a:ext>
            </a:extLst>
          </p:cNvPr>
          <p:cNvSpPr txBox="1"/>
          <p:nvPr/>
        </p:nvSpPr>
        <p:spPr>
          <a:xfrm>
            <a:off x="1141863" y="459475"/>
            <a:ext cx="97990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Combien de tuiles sont nécessaires pour recouvrir mon rectangle en entier?</a:t>
            </a:r>
          </a:p>
          <a:p>
            <a:r>
              <a:rPr lang="fr-CA" sz="2000" dirty="0"/>
              <a:t>Tu peux utiliser 10 tuiles au maximum pour t’aider.</a:t>
            </a:r>
          </a:p>
        </p:txBody>
      </p:sp>
    </p:spTree>
    <p:extLst>
      <p:ext uri="{BB962C8B-B14F-4D97-AF65-F5344CB8AC3E}">
        <p14:creationId xmlns:p14="http://schemas.microsoft.com/office/powerpoint/2010/main" val="75704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A16862-8955-4A18-A204-8741D7458B81}"/>
              </a:ext>
            </a:extLst>
          </p:cNvPr>
          <p:cNvSpPr>
            <a:spLocks noChangeAspect="1"/>
          </p:cNvSpPr>
          <p:nvPr/>
        </p:nvSpPr>
        <p:spPr>
          <a:xfrm>
            <a:off x="7005854" y="905303"/>
            <a:ext cx="2055767" cy="47676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D1FAF7-3014-4312-B071-A5D931219AF5}"/>
              </a:ext>
            </a:extLst>
          </p:cNvPr>
          <p:cNvSpPr txBox="1"/>
          <p:nvPr/>
        </p:nvSpPr>
        <p:spPr>
          <a:xfrm>
            <a:off x="614150" y="832514"/>
            <a:ext cx="4571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Combien de tuiles sont nécessaires pour recouvrir mon rectangle en entier?</a:t>
            </a:r>
          </a:p>
          <a:p>
            <a:r>
              <a:rPr lang="fr-CA" sz="2000" dirty="0"/>
              <a:t>Tu peux utiliser 8 tuiles au maximum pour t’aider.</a:t>
            </a:r>
          </a:p>
        </p:txBody>
      </p:sp>
    </p:spTree>
    <p:extLst>
      <p:ext uri="{BB962C8B-B14F-4D97-AF65-F5344CB8AC3E}">
        <p14:creationId xmlns:p14="http://schemas.microsoft.com/office/powerpoint/2010/main" val="377020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B7E1483-32AA-4905-9DB1-04035D2A6204}"/>
              </a:ext>
            </a:extLst>
          </p:cNvPr>
          <p:cNvSpPr txBox="1"/>
          <p:nvPr/>
        </p:nvSpPr>
        <p:spPr>
          <a:xfrm>
            <a:off x="591403" y="632346"/>
            <a:ext cx="4117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4#</a:t>
            </a:r>
            <a:r>
              <a:rPr lang="fr-CA" sz="2400" dirty="0"/>
              <a:t>  Mon rectangle a une surface de </a:t>
            </a:r>
            <a:r>
              <a:rPr lang="fr-CA" sz="2400" b="1" dirty="0"/>
              <a:t>24</a:t>
            </a:r>
            <a:r>
              <a:rPr lang="fr-CA" sz="2400" dirty="0"/>
              <a:t> tuiles. </a:t>
            </a:r>
          </a:p>
          <a:p>
            <a:r>
              <a:rPr lang="fr-CA" sz="2400" dirty="0"/>
              <a:t>Quelles sont les deux dimensions de mon rectangle?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015D211-3273-8932-554F-238E90284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t="28821" r="12876" b="29158"/>
          <a:stretch/>
        </p:blipFill>
        <p:spPr>
          <a:xfrm>
            <a:off x="5687738" y="1315497"/>
            <a:ext cx="5771352" cy="42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6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F9E9901-BB88-48FE-B87E-A35BBA6F15D0}"/>
              </a:ext>
            </a:extLst>
          </p:cNvPr>
          <p:cNvSpPr txBox="1"/>
          <p:nvPr/>
        </p:nvSpPr>
        <p:spPr>
          <a:xfrm>
            <a:off x="591403" y="632346"/>
            <a:ext cx="4117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5#</a:t>
            </a:r>
            <a:r>
              <a:rPr lang="fr-CA" sz="2400" dirty="0"/>
              <a:t>  Mon rectangle a une surface de </a:t>
            </a:r>
            <a:r>
              <a:rPr lang="fr-CA" sz="2400" b="1" dirty="0"/>
              <a:t>36</a:t>
            </a:r>
            <a:r>
              <a:rPr lang="fr-CA" sz="2400" dirty="0"/>
              <a:t> tuiles. </a:t>
            </a:r>
          </a:p>
          <a:p>
            <a:r>
              <a:rPr lang="fr-CA" sz="2400" dirty="0"/>
              <a:t>Tu as le droit à une seule tuile, le reste, c’est ta tête qui doit l’imaginer !</a:t>
            </a:r>
          </a:p>
          <a:p>
            <a:r>
              <a:rPr lang="fr-CA" sz="2400" dirty="0"/>
              <a:t>Quelles sont les deux dimensions de mon rectangle?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D37E19F-C948-D768-9485-DCF5935AA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t="28821" r="12876" b="29158"/>
          <a:stretch/>
        </p:blipFill>
        <p:spPr>
          <a:xfrm>
            <a:off x="5687738" y="1315497"/>
            <a:ext cx="5771352" cy="42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44EAA-AAD0-46B4-A2C3-54461781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Activité 22.1 La mesure de l’aire : Le tapis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D4C8C9-877F-44CC-90EE-550E78684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777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598227" y="888423"/>
            <a:ext cx="15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537696" y="3071707"/>
            <a:ext cx="10308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Quelle est l’aire de ce tapis mesurée en petits </a:t>
            </a:r>
            <a:r>
              <a:rPr lang="fr-CA" sz="2400" dirty="0">
                <a:solidFill>
                  <a:srgbClr val="FEC12A"/>
                </a:solidFill>
              </a:rPr>
              <a:t>triangles jaunes</a:t>
            </a:r>
            <a:r>
              <a:rPr lang="fr-CA" sz="2400" dirty="0"/>
              <a:t>?</a:t>
            </a:r>
          </a:p>
          <a:p>
            <a:endParaRPr lang="fr-CA" sz="2400" dirty="0"/>
          </a:p>
          <a:p>
            <a:r>
              <a:rPr lang="fr-CA" sz="2400" dirty="0"/>
              <a:t>Quelle est l’aire de ce tapis mesurée en petits </a:t>
            </a:r>
            <a:r>
              <a:rPr lang="fr-CA" sz="2400" dirty="0">
                <a:solidFill>
                  <a:srgbClr val="BE9129"/>
                </a:solidFill>
              </a:rPr>
              <a:t>rectangles bruns</a:t>
            </a:r>
            <a:r>
              <a:rPr lang="fr-CA" sz="2400" dirty="0"/>
              <a:t>?</a:t>
            </a:r>
          </a:p>
          <a:p>
            <a:endParaRPr lang="fr-CA" sz="2400" dirty="0"/>
          </a:p>
          <a:p>
            <a:r>
              <a:rPr lang="fr-CA" sz="2400" dirty="0"/>
              <a:t>En quelle unité de mesure, les triangles ou les rectangles, le tapis est plus grand?</a:t>
            </a:r>
          </a:p>
          <a:p>
            <a:endParaRPr lang="fr-CA" sz="2400" dirty="0"/>
          </a:p>
          <a:p>
            <a:r>
              <a:rPr lang="fr-CA" sz="2400" dirty="0"/>
              <a:t>Que peux-tu dire des relations entre le triangle et le rectangle, et entre la mesure de l’aire avec ces deux formes?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70695-BF78-B2BF-7446-68769CA8F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809" y="112193"/>
            <a:ext cx="4294381" cy="2767593"/>
          </a:xfrm>
          <a:prstGeom prst="rect">
            <a:avLst/>
          </a:prstGeom>
        </p:spPr>
      </p:pic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742CC906-9DF7-96CF-2D25-CE6FBB5D6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2972" y="2879786"/>
            <a:ext cx="539496" cy="9144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44F2E7B8-BF8C-2D62-9BF6-1BF07916F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3" y="3885283"/>
            <a:ext cx="5349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AE65D-A2CD-905A-ABE0-B555AC336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57" y="910132"/>
            <a:ext cx="7816887" cy="50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9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2BF92-1397-4EE8-9CEA-DD1C85BA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Activité 22.2 L’aire et le périmètre : </a:t>
            </a:r>
            <a:br>
              <a:rPr lang="fr-CA" b="1" dirty="0"/>
            </a:br>
            <a:r>
              <a:rPr lang="fr-CA" b="1" dirty="0"/>
              <a:t>La mosaïque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86647E-396F-4DAD-B71F-3F4EDDB7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682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2944" y="4736806"/>
            <a:ext cx="10557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Quelle est l’aire de ce dallage mesurée en </a:t>
            </a:r>
            <a:r>
              <a:rPr lang="fr-CA" sz="2400" dirty="0">
                <a:solidFill>
                  <a:srgbClr val="ED1C24"/>
                </a:solidFill>
              </a:rPr>
              <a:t>carrés rouges</a:t>
            </a:r>
            <a:r>
              <a:rPr lang="fr-CA" sz="2400" dirty="0"/>
              <a:t>?</a:t>
            </a:r>
          </a:p>
          <a:p>
            <a:r>
              <a:rPr lang="fr-CA" sz="2400" dirty="0"/>
              <a:t>Peux-tu maintenant évaluer l’aire de ce dallage en </a:t>
            </a:r>
            <a:r>
              <a:rPr lang="fr-CA" sz="2400" dirty="0">
                <a:solidFill>
                  <a:srgbClr val="0072BC"/>
                </a:solidFill>
              </a:rPr>
              <a:t>carrés bleus en utilisant notre résultat précédent</a:t>
            </a:r>
            <a:r>
              <a:rPr lang="fr-CA" sz="2400" dirty="0"/>
              <a:t> et ce que nous avons appris dans les activités précédentes? </a:t>
            </a:r>
          </a:p>
          <a:p>
            <a:r>
              <a:rPr lang="fr-CA" sz="2400" dirty="0"/>
              <a:t>Que peux-tu dire des relations entre le carré bleu et le carré rouge, et entre la mesure de l’aire avec ces deux formes?</a:t>
            </a:r>
          </a:p>
        </p:txBody>
      </p:sp>
      <p:pic>
        <p:nvPicPr>
          <p:cNvPr id="10" name="Picture 9" descr="A picture containing slot machine&#10;&#10;Description automatically generated">
            <a:extLst>
              <a:ext uri="{FF2B5EF4-FFF2-40B4-BE49-F238E27FC236}">
                <a16:creationId xmlns:a16="http://schemas.microsoft.com/office/drawing/2014/main" id="{74CC361C-2556-C3C7-FEFD-647B73BCC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70" y="182202"/>
            <a:ext cx="8600060" cy="45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6243" y="4867108"/>
            <a:ext cx="8439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Quel est le périmètre du dallage mesuré par le </a:t>
            </a:r>
            <a:r>
              <a:rPr lang="fr-CA" sz="3600" dirty="0">
                <a:solidFill>
                  <a:srgbClr val="F7941D"/>
                </a:solidFill>
              </a:rPr>
              <a:t>segment orange</a:t>
            </a:r>
            <a:r>
              <a:rPr lang="fr-CA" sz="3600" dirty="0"/>
              <a:t>? </a:t>
            </a:r>
          </a:p>
          <a:p>
            <a:endParaRPr lang="fr-CA" sz="3600" dirty="0"/>
          </a:p>
        </p:txBody>
      </p:sp>
      <p:pic>
        <p:nvPicPr>
          <p:cNvPr id="2" name="Picture 1" descr="A picture containing slot machine&#10;&#10;Description automatically generated">
            <a:extLst>
              <a:ext uri="{FF2B5EF4-FFF2-40B4-BE49-F238E27FC236}">
                <a16:creationId xmlns:a16="http://schemas.microsoft.com/office/drawing/2014/main" id="{83116A38-579E-93C7-434B-FB07A73B6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70" y="182202"/>
            <a:ext cx="8600060" cy="45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7703" y="4867108"/>
            <a:ext cx="8336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Combien y a-t-il de </a:t>
            </a:r>
            <a:r>
              <a:rPr lang="fr-CA" sz="3200" dirty="0">
                <a:solidFill>
                  <a:srgbClr val="739FD5"/>
                </a:solidFill>
              </a:rPr>
              <a:t>feuilles bleues</a:t>
            </a:r>
            <a:r>
              <a:rPr lang="fr-CA" sz="3200" dirty="0">
                <a:solidFill>
                  <a:srgbClr val="00B050"/>
                </a:solidFill>
              </a:rPr>
              <a:t> </a:t>
            </a:r>
            <a:r>
              <a:rPr lang="fr-CA" sz="3200" dirty="0"/>
              <a:t>sur ce dallage?</a:t>
            </a:r>
          </a:p>
          <a:p>
            <a:r>
              <a:rPr lang="fr-CA" sz="3200" dirty="0"/>
              <a:t>Trouver plus d’une stratégie de calcul.</a:t>
            </a:r>
          </a:p>
          <a:p>
            <a:endParaRPr lang="fr-CA" sz="3200" dirty="0"/>
          </a:p>
        </p:txBody>
      </p:sp>
      <p:pic>
        <p:nvPicPr>
          <p:cNvPr id="2" name="Picture 1" descr="A picture containing slot machine&#10;&#10;Description automatically generated">
            <a:extLst>
              <a:ext uri="{FF2B5EF4-FFF2-40B4-BE49-F238E27FC236}">
                <a16:creationId xmlns:a16="http://schemas.microsoft.com/office/drawing/2014/main" id="{3708A953-19FF-73EC-70CE-7B3834A2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70" y="182202"/>
            <a:ext cx="8600060" cy="45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5910262" y="753966"/>
            <a:ext cx="56020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Combien y a-t-il de motifs de </a:t>
            </a:r>
            <a:r>
              <a:rPr lang="fr-CA" sz="2800" dirty="0">
                <a:solidFill>
                  <a:srgbClr val="DDB154"/>
                </a:solidFill>
              </a:rPr>
              <a:t>couleur or</a:t>
            </a:r>
            <a:r>
              <a:rPr lang="fr-CA" sz="2800" dirty="0">
                <a:solidFill>
                  <a:schemeClr val="accent4"/>
                </a:solidFill>
              </a:rPr>
              <a:t> </a:t>
            </a:r>
            <a:r>
              <a:rPr lang="fr-CA" sz="2800" dirty="0"/>
              <a:t>dans ce dallage en mosaïque?</a:t>
            </a:r>
          </a:p>
          <a:p>
            <a:r>
              <a:rPr lang="fr-CA" sz="2800" dirty="0"/>
              <a:t>Trouver plusieurs stratégies de calcul.</a:t>
            </a:r>
          </a:p>
          <a:p>
            <a:endParaRPr lang="fr-CA" sz="2800" dirty="0"/>
          </a:p>
          <a:p>
            <a:r>
              <a:rPr lang="fr-CA" sz="2800" dirty="0"/>
              <a:t>Quelle est l’aire du dallage mesurée en </a:t>
            </a:r>
            <a:r>
              <a:rPr lang="fr-CA" sz="2800" dirty="0">
                <a:solidFill>
                  <a:srgbClr val="1B9CD7"/>
                </a:solidFill>
              </a:rPr>
              <a:t>carrés bleus</a:t>
            </a:r>
            <a:r>
              <a:rPr lang="fr-CA" sz="2800" dirty="0"/>
              <a:t>?</a:t>
            </a:r>
          </a:p>
          <a:p>
            <a:endParaRPr lang="fr-CA" sz="2800" dirty="0"/>
          </a:p>
          <a:p>
            <a:endParaRPr lang="fr-CA" sz="2800" dirty="0"/>
          </a:p>
        </p:txBody>
      </p:sp>
      <p:pic>
        <p:nvPicPr>
          <p:cNvPr id="62" name="Picture 61" descr="A picture containing text&#10;&#10;Description automatically generated">
            <a:extLst>
              <a:ext uri="{FF2B5EF4-FFF2-40B4-BE49-F238E27FC236}">
                <a16:creationId xmlns:a16="http://schemas.microsoft.com/office/drawing/2014/main" id="{ED36A4AC-7B51-D9FF-6B2C-E148B1770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5" y="571500"/>
            <a:ext cx="4542914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1094</Words>
  <Application>Microsoft Office PowerPoint</Application>
  <PresentationFormat>Widescreen</PresentationFormat>
  <Paragraphs>107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Annexe au chapitre 22</vt:lpstr>
      <vt:lpstr>Activité 22.1 La mesure de l’aire : Le tapis</vt:lpstr>
      <vt:lpstr>PowerPoint Presentation</vt:lpstr>
      <vt:lpstr>PowerPoint Presentation</vt:lpstr>
      <vt:lpstr>Activité 22.2 L’aire et le périmètre :  La mosaïque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Activité 22.4 La mesure et le calcul de l’aire : Les tuiles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CSDGS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Gervais Claudine</dc:creator>
  <cp:lastModifiedBy>Jean-Sébastien Delorme</cp:lastModifiedBy>
  <cp:revision>29</cp:revision>
  <dcterms:created xsi:type="dcterms:W3CDTF">2018-03-07T17:01:01Z</dcterms:created>
  <dcterms:modified xsi:type="dcterms:W3CDTF">2023-01-19T19:31:55Z</dcterms:modified>
</cp:coreProperties>
</file>