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59" r:id="rId6"/>
    <p:sldId id="260" r:id="rId7"/>
    <p:sldId id="261" r:id="rId8"/>
    <p:sldId id="267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3275A1-731C-45E4-A671-F97E8ABC5711}" v="3" dt="2022-02-25T19:51:40.417"/>
    <p1510:client id="{BBDD4572-8E21-4E92-8B16-CAFE47A3728A}" v="53" dt="2022-01-27T15:57:36.3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5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-Sophie Gélinas" userId="305002db4ad97ee9" providerId="Windows Live" clId="Web-{BBDD4572-8E21-4E92-8B16-CAFE47A3728A}"/>
    <pc:docChg chg="modSld">
      <pc:chgData name="Marie-Sophie Gélinas" userId="305002db4ad97ee9" providerId="Windows Live" clId="Web-{BBDD4572-8E21-4E92-8B16-CAFE47A3728A}" dt="2022-01-27T15:57:35.842" v="27" actId="20577"/>
      <pc:docMkLst>
        <pc:docMk/>
      </pc:docMkLst>
      <pc:sldChg chg="modSp">
        <pc:chgData name="Marie-Sophie Gélinas" userId="305002db4ad97ee9" providerId="Windows Live" clId="Web-{BBDD4572-8E21-4E92-8B16-CAFE47A3728A}" dt="2022-01-27T15:57:35.842" v="27" actId="20577"/>
        <pc:sldMkLst>
          <pc:docMk/>
          <pc:sldMk cId="868480742" sldId="266"/>
        </pc:sldMkLst>
        <pc:spChg chg="mod">
          <ac:chgData name="Marie-Sophie Gélinas" userId="305002db4ad97ee9" providerId="Windows Live" clId="Web-{BBDD4572-8E21-4E92-8B16-CAFE47A3728A}" dt="2022-01-27T15:57:35.842" v="27" actId="20577"/>
          <ac:spMkLst>
            <pc:docMk/>
            <pc:sldMk cId="868480742" sldId="266"/>
            <ac:spMk id="2" creationId="{1AABAE5A-7D32-497B-82B6-91788484AD11}"/>
          </ac:spMkLst>
        </pc:spChg>
      </pc:sldChg>
    </pc:docChg>
  </pc:docChgLst>
  <pc:docChgLst>
    <pc:chgData name="Elena Polotskaia" userId="1a350c7bed1daebb" providerId="Windows Live" clId="Web-{323275A1-731C-45E4-A671-F97E8ABC5711}"/>
    <pc:docChg chg="modSld">
      <pc:chgData name="Elena Polotskaia" userId="1a350c7bed1daebb" providerId="Windows Live" clId="Web-{323275A1-731C-45E4-A671-F97E8ABC5711}" dt="2022-02-25T19:51:40.417" v="2"/>
      <pc:docMkLst>
        <pc:docMk/>
      </pc:docMkLst>
      <pc:sldChg chg="delSp">
        <pc:chgData name="Elena Polotskaia" userId="1a350c7bed1daebb" providerId="Windows Live" clId="Web-{323275A1-731C-45E4-A671-F97E8ABC5711}" dt="2022-02-25T19:51:40.417" v="2"/>
        <pc:sldMkLst>
          <pc:docMk/>
          <pc:sldMk cId="3615892459" sldId="264"/>
        </pc:sldMkLst>
        <pc:picChg chg="del">
          <ac:chgData name="Elena Polotskaia" userId="1a350c7bed1daebb" providerId="Windows Live" clId="Web-{323275A1-731C-45E4-A671-F97E8ABC5711}" dt="2022-02-25T19:51:34.276" v="0"/>
          <ac:picMkLst>
            <pc:docMk/>
            <pc:sldMk cId="3615892459" sldId="264"/>
            <ac:picMk id="1025" creationId="{6477271A-E4A5-49DE-A9AF-002CFE5AF116}"/>
          </ac:picMkLst>
        </pc:picChg>
        <pc:picChg chg="del">
          <ac:chgData name="Elena Polotskaia" userId="1a350c7bed1daebb" providerId="Windows Live" clId="Web-{323275A1-731C-45E4-A671-F97E8ABC5711}" dt="2022-02-25T19:51:37.448" v="1"/>
          <ac:picMkLst>
            <pc:docMk/>
            <pc:sldMk cId="3615892459" sldId="264"/>
            <ac:picMk id="1026" creationId="{8DAC21B5-6156-41B8-9710-0A07B1D83A3E}"/>
          </ac:picMkLst>
        </pc:picChg>
        <pc:picChg chg="del">
          <ac:chgData name="Elena Polotskaia" userId="1a350c7bed1daebb" providerId="Windows Live" clId="Web-{323275A1-731C-45E4-A671-F97E8ABC5711}" dt="2022-02-25T19:51:40.417" v="2"/>
          <ac:picMkLst>
            <pc:docMk/>
            <pc:sldMk cId="3615892459" sldId="264"/>
            <ac:picMk id="1027" creationId="{F16AA4C6-DF48-431A-A3E0-091DCCA2580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519364-D33B-4A99-A431-231DBDEE88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1ED5AA-0319-49FC-B11A-2E3382382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760885-70BD-438B-8933-A4FB026B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5FB27-58D9-4DB9-9A1C-17D95714841D}" type="datetimeFigureOut">
              <a:rPr lang="fr-CA" smtClean="0"/>
              <a:t>2022-02-25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FD9BE8-5394-4B93-85C8-7C6020A3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200DB6-8F61-4AA1-8BBD-40FC6797D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FC3-C40E-4D59-AE99-786E1FF06E5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51141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69D71A-15FF-43A1-B836-9E2BE91B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295EB95-F3CD-41B5-8076-93B902B21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A1B9D9-A74B-49AB-A670-B23029450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5FB27-58D9-4DB9-9A1C-17D95714841D}" type="datetimeFigureOut">
              <a:rPr lang="fr-CA" smtClean="0"/>
              <a:t>2022-02-25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4CC88F-9FB8-487A-AAF6-E030B9051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30F947-194D-46BD-AB6E-F3F930BFE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FC3-C40E-4D59-AE99-786E1FF06E5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54289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B113D64-85CA-48BD-870B-AFEF12BE13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25DFC62-4E4A-49E5-8A3C-6F0DC5F17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D6151E-29A0-42AF-A0BD-E3B6DB20F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5FB27-58D9-4DB9-9A1C-17D95714841D}" type="datetimeFigureOut">
              <a:rPr lang="fr-CA" smtClean="0"/>
              <a:t>2022-02-25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85E9E3-46E1-455B-B3B9-81830A57B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4BF823-26E7-4056-975D-FAB668E11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FC3-C40E-4D59-AE99-786E1FF06E5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2259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EBB873-5B42-4865-933B-D95D82145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49D5BA-5F8D-40CA-8F5A-FA144777B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08FB12-2D36-4A5B-AF6E-93D164DCC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5FB27-58D9-4DB9-9A1C-17D95714841D}" type="datetimeFigureOut">
              <a:rPr lang="fr-CA" smtClean="0"/>
              <a:t>2022-02-25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322592-B73F-4460-A74F-CAF5BC9C1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245656-3FD0-472F-A43B-CB3F76CD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FC3-C40E-4D59-AE99-786E1FF06E5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05243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839693-9C96-4367-AC81-4A045F68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2AF9F1-1DC0-40A8-9746-DDBE4F06C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44BC72-925D-4D53-AA5C-C53992ACA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5FB27-58D9-4DB9-9A1C-17D95714841D}" type="datetimeFigureOut">
              <a:rPr lang="fr-CA" smtClean="0"/>
              <a:t>2022-02-25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BE252C-CF2B-4620-B4EF-9C532B2BE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9C7B26-F6C9-4D1B-A797-7D922B30A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FC3-C40E-4D59-AE99-786E1FF06E5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6860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38DA9B-0AA0-420C-9434-FBB069901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872106-6CD4-497D-9988-00C09CFE38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1A057E0-8628-43C7-95FE-C870DB7FA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46C7C1-C184-4E9D-94C3-633C386F6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5FB27-58D9-4DB9-9A1C-17D95714841D}" type="datetimeFigureOut">
              <a:rPr lang="fr-CA" smtClean="0"/>
              <a:t>2022-02-25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016B05-B81C-483B-B961-687DA2A99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3462E3-FA08-467F-9305-BFCFE3AC8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FC3-C40E-4D59-AE99-786E1FF06E5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81969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5C70F6-BCE1-4FCD-ABEA-86184D205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D77789-67EC-4151-8E69-9498DD800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1D5270A-57C5-4879-97C6-940C5FE7A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947A418-9F58-4BDA-8DEF-01AB3067B2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66797B-1BB2-4B5F-9E2D-1E603BC37F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BEA4E9A-8208-4132-97AA-666CB4FE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5FB27-58D9-4DB9-9A1C-17D95714841D}" type="datetimeFigureOut">
              <a:rPr lang="fr-CA" smtClean="0"/>
              <a:t>2022-02-25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CC58212-B524-4D64-8274-57E67A4BA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16C7845-959E-47F9-AC7D-09892760B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FC3-C40E-4D59-AE99-786E1FF06E5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8947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3A46C2-930F-40EC-88F8-7D3E63202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4EAA44A-A957-4A9E-8E66-C75F9A05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5FB27-58D9-4DB9-9A1C-17D95714841D}" type="datetimeFigureOut">
              <a:rPr lang="fr-CA" smtClean="0"/>
              <a:t>2022-02-25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AFE3F3D-E0FC-4CF7-A028-3F81C262C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9E44951-D1D4-42F8-B2ED-A24FD370C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FC3-C40E-4D59-AE99-786E1FF06E5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5347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A840C13-5BFE-4276-BB17-E25067A01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5FB27-58D9-4DB9-9A1C-17D95714841D}" type="datetimeFigureOut">
              <a:rPr lang="fr-CA" smtClean="0"/>
              <a:t>2022-02-25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E33CADF-7005-4598-A40B-8203A69C0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2D0875-4CEB-4FA8-8252-8CF7F7E3B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FC3-C40E-4D59-AE99-786E1FF06E5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9298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20533B-685E-4066-9F67-5277954D0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2E76B3-F2EF-4D12-896F-6DFBF7944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266D6C9-6C56-4F29-B983-D11E9ABBB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30498E0-DB28-4E92-98DC-1FBFA331E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5FB27-58D9-4DB9-9A1C-17D95714841D}" type="datetimeFigureOut">
              <a:rPr lang="fr-CA" smtClean="0"/>
              <a:t>2022-02-25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BED4C26-0A61-4A21-A11D-160D533A2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890E74D-D82C-4E2F-A9E0-89C18C50F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FC3-C40E-4D59-AE99-786E1FF06E5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82187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7D7AB3-C6A4-448C-AF17-375CA30D9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389032C-C949-42F4-A4BF-2C3C76EC82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66B834-F616-4D68-8558-9D57A8E6D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ECF500C-A3CA-4310-BD48-BC47A2563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5FB27-58D9-4DB9-9A1C-17D95714841D}" type="datetimeFigureOut">
              <a:rPr lang="fr-CA" smtClean="0"/>
              <a:t>2022-02-25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4FA3CF-5E23-4E50-BB7E-8B80DBB9C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E95378-9CE2-49C1-9841-B6E45773E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FC3-C40E-4D59-AE99-786E1FF06E5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0136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02B1BA4-FC94-4B7B-992C-4E59207B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FB15D53-803F-47CC-8A1A-83DB7742C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0A77AC-CC8A-4799-93EA-F7A556DDC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5FB27-58D9-4DB9-9A1C-17D95714841D}" type="datetimeFigureOut">
              <a:rPr lang="fr-CA" smtClean="0"/>
              <a:t>2022-02-25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E1F845-3583-46D7-B31C-99A069C4C9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5F1F23-8753-4F6C-8DDE-A111FE9D6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1FFC3-C40E-4D59-AE99-786E1FF06E5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0670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7.xml"/><Relationship Id="rId10" Type="http://schemas.openxmlformats.org/officeDocument/2006/relationships/tags" Target="../tags/tag12.xml"/><Relationship Id="rId4" Type="http://schemas.openxmlformats.org/officeDocument/2006/relationships/tags" Target="../tags/tag6.xml"/><Relationship Id="rId9" Type="http://schemas.openxmlformats.org/officeDocument/2006/relationships/tags" Target="../tags/tag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7.xml"/><Relationship Id="rId10" Type="http://schemas.openxmlformats.org/officeDocument/2006/relationships/tags" Target="../tags/tag22.xml"/><Relationship Id="rId4" Type="http://schemas.openxmlformats.org/officeDocument/2006/relationships/tags" Target="../tags/tag16.xml"/><Relationship Id="rId9" Type="http://schemas.openxmlformats.org/officeDocument/2006/relationships/tags" Target="../tags/tag2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13" Type="http://schemas.openxmlformats.org/officeDocument/2006/relationships/tags" Target="../tags/tag35.xml"/><Relationship Id="rId3" Type="http://schemas.openxmlformats.org/officeDocument/2006/relationships/tags" Target="../tags/tag25.xml"/><Relationship Id="rId7" Type="http://schemas.openxmlformats.org/officeDocument/2006/relationships/tags" Target="../tags/tag29.xml"/><Relationship Id="rId12" Type="http://schemas.openxmlformats.org/officeDocument/2006/relationships/tags" Target="../tags/tag34.xml"/><Relationship Id="rId2" Type="http://schemas.openxmlformats.org/officeDocument/2006/relationships/tags" Target="../tags/tag24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11" Type="http://schemas.openxmlformats.org/officeDocument/2006/relationships/tags" Target="../tags/tag33.xml"/><Relationship Id="rId5" Type="http://schemas.openxmlformats.org/officeDocument/2006/relationships/tags" Target="../tags/tag27.xml"/><Relationship Id="rId15" Type="http://schemas.openxmlformats.org/officeDocument/2006/relationships/tags" Target="../tags/tag37.xml"/><Relationship Id="rId10" Type="http://schemas.openxmlformats.org/officeDocument/2006/relationships/tags" Target="../tags/tag32.xml"/><Relationship Id="rId4" Type="http://schemas.openxmlformats.org/officeDocument/2006/relationships/tags" Target="../tags/tag26.xml"/><Relationship Id="rId9" Type="http://schemas.openxmlformats.org/officeDocument/2006/relationships/tags" Target="../tags/tag31.xml"/><Relationship Id="rId14" Type="http://schemas.openxmlformats.org/officeDocument/2006/relationships/tags" Target="../tags/tag3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Annexe au chapitre 18</a:t>
            </a:r>
            <a:br>
              <a:rPr lang="fr-CA" dirty="0"/>
            </a:br>
            <a:r>
              <a:rPr lang="fr-CA" dirty="0"/>
              <a:t>Les énigmes d’association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523999" y="3602037"/>
            <a:ext cx="9324513" cy="2519115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CA" dirty="0"/>
              <a:t>Associez les problèmes aux schémas.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CA" dirty="0"/>
              <a:t>Identifiez les éléments de chaque schéma </a:t>
            </a:r>
            <a:r>
              <a:rPr lang="fr-CA"/>
              <a:t>selon le sens du </a:t>
            </a:r>
            <a:r>
              <a:rPr lang="fr-CA" dirty="0"/>
              <a:t>problème.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CA" dirty="0"/>
              <a:t>Composez des problèmes pour les schémas orphelins.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CA" dirty="0"/>
              <a:t>Construisez les schémas pour les problèmes orphelins.</a:t>
            </a:r>
          </a:p>
        </p:txBody>
      </p:sp>
    </p:spTree>
    <p:extLst>
      <p:ext uri="{BB962C8B-B14F-4D97-AF65-F5344CB8AC3E}">
        <p14:creationId xmlns:p14="http://schemas.microsoft.com/office/powerpoint/2010/main" val="3134379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E22BF7F4-BCED-4C71-9160-EFD2EB019D0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1447" y="953637"/>
            <a:ext cx="4402350" cy="1967045"/>
          </a:xfrm>
          <a:prstGeom prst="rect">
            <a:avLst/>
          </a:prstGeom>
          <a:noFill/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5D76F15-5169-496C-ADE5-9076EDE208E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657" y="2920682"/>
            <a:ext cx="4351071" cy="1683031"/>
          </a:xfrm>
          <a:prstGeom prst="rect">
            <a:avLst/>
          </a:prstGeom>
          <a:noFill/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66E633A-09C5-462C-9FB3-86C1B2F4DB3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657" y="4939711"/>
            <a:ext cx="4351070" cy="1683983"/>
          </a:xfrm>
          <a:prstGeom prst="rect">
            <a:avLst/>
          </a:prstGeom>
          <a:noFill/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E2CECCE-401C-4415-8574-43217F824EF6}"/>
              </a:ext>
            </a:extLst>
          </p:cNvPr>
          <p:cNvSpPr txBox="1"/>
          <p:nvPr/>
        </p:nvSpPr>
        <p:spPr>
          <a:xfrm>
            <a:off x="927717" y="1845147"/>
            <a:ext cx="4351070" cy="4427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Violette a 10 ans.  Son père est 5 fois plus âgé qu’elle. Quel âge a son père?</a:t>
            </a: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endParaRPr lang="fr-CA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Marta a 10 ans.  Son frère est 5 fois plus jeune qu’elle. Quel âge a son frère?</a:t>
            </a: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endParaRPr lang="fr-CA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Samuel a 10 $.  David a 5 $. Combien de fois la somme de Samuel est-elle plus grande que la somme de David? </a:t>
            </a:r>
          </a:p>
          <a:p>
            <a:endParaRPr lang="fr-CA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B61C50A-9BEB-463D-ADE9-AB7BA75D7B12}"/>
              </a:ext>
            </a:extLst>
          </p:cNvPr>
          <p:cNvSpPr txBox="1"/>
          <p:nvPr/>
        </p:nvSpPr>
        <p:spPr>
          <a:xfrm>
            <a:off x="1312862" y="630186"/>
            <a:ext cx="2122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>
                <a:latin typeface="Algerian" panose="04020705040A02060702" pitchFamily="82" charset="0"/>
              </a:rPr>
              <a:t>Énigme 1</a:t>
            </a:r>
          </a:p>
        </p:txBody>
      </p:sp>
    </p:spTree>
    <p:extLst>
      <p:ext uri="{BB962C8B-B14F-4D97-AF65-F5344CB8AC3E}">
        <p14:creationId xmlns:p14="http://schemas.microsoft.com/office/powerpoint/2010/main" val="3615892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9DB34F7-F633-4D96-AB0D-2E9C6D054380}"/>
              </a:ext>
            </a:extLst>
          </p:cNvPr>
          <p:cNvSpPr txBox="1"/>
          <p:nvPr/>
        </p:nvSpPr>
        <p:spPr>
          <a:xfrm>
            <a:off x="756080" y="1334496"/>
            <a:ext cx="533992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Francis possède 46 images.  Léa en a 2 fois plus que lui. Combien Léa a-t-elle d’images?</a:t>
            </a: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Thomas possède 46 images.  C’est 2 fois plus que ce que Lyne possède. Combien Lyne a-t-elle d’images?</a:t>
            </a: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Maria possède 2 images.  François en a 46 fois plus qu’elle. Combien François a-t-il d’images?</a:t>
            </a: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Lyse possède 2 images.  Martin a 46 images de plus qu’elle. Combien Martin a-t-il d’images?</a:t>
            </a: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A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B9635B0-D799-4C20-BA22-D20A99A2BE4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956" y="659794"/>
            <a:ext cx="3943994" cy="1525700"/>
          </a:xfrm>
          <a:prstGeom prst="rect">
            <a:avLst/>
          </a:prstGeom>
          <a:noFill/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9A9FAB17-82E1-4004-A8D3-F59DFC302F4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956" y="2740452"/>
            <a:ext cx="3943994" cy="1544442"/>
          </a:xfrm>
          <a:prstGeom prst="rect">
            <a:avLst/>
          </a:prstGeom>
          <a:noFill/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690F508-4E2D-43C2-99A3-780DB3E8E9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8466" y="4839852"/>
            <a:ext cx="3907007" cy="1506431"/>
          </a:xfrm>
          <a:prstGeom prst="rect">
            <a:avLst/>
          </a:prstGeom>
          <a:noFill/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7F804102-EB93-422D-9477-3E80E6ECFD37}"/>
              </a:ext>
            </a:extLst>
          </p:cNvPr>
          <p:cNvSpPr txBox="1"/>
          <p:nvPr/>
        </p:nvSpPr>
        <p:spPr>
          <a:xfrm>
            <a:off x="1312862" y="630186"/>
            <a:ext cx="2122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>
                <a:latin typeface="Algerian" panose="04020705040A02060702" pitchFamily="82" charset="0"/>
              </a:rPr>
              <a:t>Énigme 2</a:t>
            </a:r>
          </a:p>
        </p:txBody>
      </p:sp>
    </p:spTree>
    <p:extLst>
      <p:ext uri="{BB962C8B-B14F-4D97-AF65-F5344CB8AC3E}">
        <p14:creationId xmlns:p14="http://schemas.microsoft.com/office/powerpoint/2010/main" val="3894595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AABAE5A-7D32-497B-82B6-91788484AD11}"/>
              </a:ext>
            </a:extLst>
          </p:cNvPr>
          <p:cNvSpPr txBox="1"/>
          <p:nvPr/>
        </p:nvSpPr>
        <p:spPr>
          <a:xfrm>
            <a:off x="714652" y="1609052"/>
            <a:ext cx="5464207" cy="46927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1435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lang="fr-CA" sz="2400" dirty="0">
                <a:latin typeface="Times New Roman"/>
                <a:ea typeface="Calibri" panose="020F0502020204030204" pitchFamily="34" charset="0"/>
                <a:cs typeface="Times New Roman"/>
              </a:rPr>
              <a:t>Marine veut s’offrir des bijoux.  Le collier vaut 196 $.  Le bracelet vaut 49 $. Combien de fois plus cher coûte le collier?</a:t>
            </a: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Un livre de poésie coûte 49 fois moins cher qu’un album de photos artistiques. L’album coûte 196$. Combien coûte le livre de poésie?</a:t>
            </a: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14350" indent="-514350">
              <a:lnSpc>
                <a:spcPct val="8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lang="fr-CA" sz="2400" dirty="0">
                <a:latin typeface="Times New Roman"/>
                <a:ea typeface="Calibri" panose="020F0502020204030204" pitchFamily="34" charset="0"/>
                <a:cs typeface="Times New Roman"/>
              </a:rPr>
              <a:t>Liam a gagné 49$ pour son travail. Pierre a gagné 196$ pour le travail qu’il a fait.  Liam a gagné moins d'argent. Combien de fois moins? </a:t>
            </a:r>
            <a:r>
              <a:rPr lang="fr-CA" sz="2200" dirty="0">
                <a:latin typeface="Times New Roman"/>
                <a:ea typeface="Calibri" panose="020F0502020204030204" pitchFamily="34" charset="0"/>
                <a:cs typeface="Times New Roman"/>
              </a:rPr>
              <a:t> </a:t>
            </a:r>
            <a:endParaRPr lang="fr-CA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E598773-1758-49CD-B5CD-D232F1C0A21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5896" y="659794"/>
            <a:ext cx="3766199" cy="1457530"/>
          </a:xfrm>
          <a:prstGeom prst="rect">
            <a:avLst/>
          </a:prstGeom>
          <a:noFill/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670A174-4E7C-4F3A-AA75-C487BEB2D7B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5896" y="2497902"/>
            <a:ext cx="3767127" cy="1457530"/>
          </a:xfrm>
          <a:prstGeom prst="rect">
            <a:avLst/>
          </a:prstGeom>
          <a:noFill/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0F0235D9-13C7-40C1-B81E-2A44FEBA13E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5896" y="4336010"/>
            <a:ext cx="3780441" cy="1457530"/>
          </a:xfrm>
          <a:prstGeom prst="rect">
            <a:avLst/>
          </a:prstGeom>
          <a:noFill/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CE250A9-F3B1-448C-AA54-C9F181E8E6D9}"/>
              </a:ext>
            </a:extLst>
          </p:cNvPr>
          <p:cNvSpPr txBox="1"/>
          <p:nvPr/>
        </p:nvSpPr>
        <p:spPr>
          <a:xfrm>
            <a:off x="1312862" y="630186"/>
            <a:ext cx="2122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>
                <a:latin typeface="Algerian" panose="04020705040A02060702" pitchFamily="82" charset="0"/>
              </a:rPr>
              <a:t>Énigme 3</a:t>
            </a:r>
          </a:p>
        </p:txBody>
      </p:sp>
    </p:spTree>
    <p:extLst>
      <p:ext uri="{BB962C8B-B14F-4D97-AF65-F5344CB8AC3E}">
        <p14:creationId xmlns:p14="http://schemas.microsoft.com/office/powerpoint/2010/main" val="868480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33081" y="1655294"/>
            <a:ext cx="5731417" cy="509337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train de banlieue parcourt 140 km par jour. Combien de kilomètres </a:t>
            </a:r>
            <a:r>
              <a:rPr lang="fr-CA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aura-t-il</a:t>
            </a: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parcourus après 560 jours?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a reçu 560 boites de jus pour l’activité de fin d’année. Chaque niveau recevra 140 boîtes de jus. Combien de niveaux y </a:t>
            </a:r>
            <a:r>
              <a:rPr lang="fr-CA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a-t-il</a:t>
            </a: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dans mon école?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y a 140 paquets de bulbes de tulipes à planter devant l’école. On prévoit planter tous les 560 bulbes. Combien de bulbes contient chaque paquet?</a:t>
            </a:r>
          </a:p>
          <a:p>
            <a:endParaRPr lang="fr-CA" dirty="0"/>
          </a:p>
        </p:txBody>
      </p:sp>
      <p:grpSp>
        <p:nvGrpSpPr>
          <p:cNvPr id="4" name="Group 3"/>
          <p:cNvGrpSpPr/>
          <p:nvPr>
            <p:custDataLst>
              <p:tags r:id="rId2"/>
            </p:custDataLst>
          </p:nvPr>
        </p:nvGrpSpPr>
        <p:grpSpPr>
          <a:xfrm>
            <a:off x="6636858" y="4956093"/>
            <a:ext cx="5221229" cy="1380911"/>
            <a:chOff x="6638002" y="1222293"/>
            <a:chExt cx="5221229" cy="1380911"/>
          </a:xfrm>
        </p:grpSpPr>
        <p:sp>
          <p:nvSpPr>
            <p:cNvPr id="5" name="TextBox 4"/>
            <p:cNvSpPr txBox="1"/>
            <p:nvPr>
              <p:custDataLst>
                <p:tags r:id="rId9"/>
              </p:custDataLst>
            </p:nvPr>
          </p:nvSpPr>
          <p:spPr>
            <a:xfrm>
              <a:off x="6638002" y="1389529"/>
              <a:ext cx="6172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800" dirty="0"/>
                <a:t>c)</a:t>
              </a:r>
              <a:endParaRPr lang="fr-CA" sz="2800" dirty="0"/>
            </a:p>
          </p:txBody>
        </p:sp>
        <p:grpSp>
          <p:nvGrpSpPr>
            <p:cNvPr id="6" name="Group 5"/>
            <p:cNvGrpSpPr/>
            <p:nvPr>
              <p:custDataLst>
                <p:tags r:id="rId10"/>
              </p:custDataLst>
            </p:nvPr>
          </p:nvGrpSpPr>
          <p:grpSpPr>
            <a:xfrm>
              <a:off x="7319682" y="1222293"/>
              <a:ext cx="4539549" cy="1380911"/>
              <a:chOff x="6154271" y="1640958"/>
              <a:chExt cx="5325429" cy="1360779"/>
            </a:xfrm>
          </p:grpSpPr>
          <p:cxnSp>
            <p:nvCxnSpPr>
              <p:cNvPr id="7" name="Straight Connector 6"/>
              <p:cNvCxnSpPr/>
              <p:nvPr/>
            </p:nvCxnSpPr>
            <p:spPr>
              <a:xfrm flipV="1">
                <a:off x="6154271" y="2415075"/>
                <a:ext cx="918882" cy="134"/>
              </a:xfrm>
              <a:prstGeom prst="line">
                <a:avLst/>
              </a:prstGeom>
              <a:ln w="44450">
                <a:solidFill>
                  <a:srgbClr val="00B050"/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V="1">
                <a:off x="6154271" y="2396809"/>
                <a:ext cx="5325425" cy="19877"/>
              </a:xfrm>
              <a:prstGeom prst="line">
                <a:avLst/>
              </a:prstGeom>
              <a:ln w="44450">
                <a:solidFill>
                  <a:schemeClr val="accent2">
                    <a:lumMod val="75000"/>
                  </a:schemeClr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>
                <a:off x="8382145" y="1640958"/>
                <a:ext cx="858767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560</a:t>
                </a:r>
                <a:endParaRPr lang="fr-CA" sz="2400" dirty="0"/>
              </a:p>
            </p:txBody>
          </p:sp>
          <p:cxnSp>
            <p:nvCxnSpPr>
              <p:cNvPr id="10" name="Straight Connector 9"/>
              <p:cNvCxnSpPr>
                <a:endCxn id="9" idx="1"/>
              </p:cNvCxnSpPr>
              <p:nvPr/>
            </p:nvCxnSpPr>
            <p:spPr>
              <a:xfrm flipV="1">
                <a:off x="6154271" y="1868426"/>
                <a:ext cx="2227874" cy="5368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>
                <a:endCxn id="9" idx="3"/>
              </p:cNvCxnSpPr>
              <p:nvPr/>
            </p:nvCxnSpPr>
            <p:spPr>
              <a:xfrm flipH="1" flipV="1">
                <a:off x="9240912" y="1868426"/>
                <a:ext cx="2238788" cy="5367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6233146" y="2442308"/>
                <a:ext cx="788750" cy="454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140</a:t>
                </a:r>
                <a:endParaRPr lang="fr-CA" sz="2400" dirty="0"/>
              </a:p>
            </p:txBody>
          </p:sp>
          <p:cxnSp>
            <p:nvCxnSpPr>
              <p:cNvPr id="13" name="Straight Connector 12"/>
              <p:cNvCxnSpPr>
                <a:endCxn id="12" idx="1"/>
              </p:cNvCxnSpPr>
              <p:nvPr/>
            </p:nvCxnSpPr>
            <p:spPr>
              <a:xfrm>
                <a:off x="6154271" y="2425148"/>
                <a:ext cx="78875" cy="2446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endCxn id="12" idx="3"/>
              </p:cNvCxnSpPr>
              <p:nvPr/>
            </p:nvCxnSpPr>
            <p:spPr>
              <a:xfrm flipH="1">
                <a:off x="7021895" y="2432369"/>
                <a:ext cx="51261" cy="2374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>
                <a:stCxn id="12" idx="2"/>
              </p:cNvCxnSpPr>
              <p:nvPr/>
            </p:nvCxnSpPr>
            <p:spPr>
              <a:xfrm flipV="1">
                <a:off x="6627521" y="2867439"/>
                <a:ext cx="4852175" cy="2980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8598322" y="2540072"/>
                <a:ext cx="10734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? </a:t>
                </a:r>
                <a:r>
                  <a:rPr lang="en-CA" sz="2400" dirty="0" err="1"/>
                  <a:t>fois</a:t>
                </a:r>
                <a:endParaRPr lang="fr-CA" sz="2400" dirty="0"/>
              </a:p>
            </p:txBody>
          </p:sp>
        </p:grpSp>
      </p:grpSp>
      <p:grpSp>
        <p:nvGrpSpPr>
          <p:cNvPr id="17" name="Group 16"/>
          <p:cNvGrpSpPr/>
          <p:nvPr>
            <p:custDataLst>
              <p:tags r:id="rId3"/>
            </p:custDataLst>
          </p:nvPr>
        </p:nvGrpSpPr>
        <p:grpSpPr>
          <a:xfrm>
            <a:off x="6636855" y="2993637"/>
            <a:ext cx="5221229" cy="1374081"/>
            <a:chOff x="6638002" y="1222294"/>
            <a:chExt cx="5221229" cy="1374081"/>
          </a:xfrm>
        </p:grpSpPr>
        <p:sp>
          <p:nvSpPr>
            <p:cNvPr id="18" name="TextBox 17"/>
            <p:cNvSpPr txBox="1"/>
            <p:nvPr>
              <p:custDataLst>
                <p:tags r:id="rId7"/>
              </p:custDataLst>
            </p:nvPr>
          </p:nvSpPr>
          <p:spPr>
            <a:xfrm>
              <a:off x="6638002" y="1389529"/>
              <a:ext cx="6172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800" dirty="0"/>
                <a:t>b)</a:t>
              </a:r>
              <a:endParaRPr lang="fr-CA" sz="2800" dirty="0"/>
            </a:p>
          </p:txBody>
        </p:sp>
        <p:grpSp>
          <p:nvGrpSpPr>
            <p:cNvPr id="19" name="Group 18"/>
            <p:cNvGrpSpPr/>
            <p:nvPr>
              <p:custDataLst>
                <p:tags r:id="rId8"/>
              </p:custDataLst>
            </p:nvPr>
          </p:nvGrpSpPr>
          <p:grpSpPr>
            <a:xfrm>
              <a:off x="7319682" y="1222294"/>
              <a:ext cx="4539549" cy="1374081"/>
              <a:chOff x="6154271" y="1640958"/>
              <a:chExt cx="5325429" cy="1354048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flipV="1">
                <a:off x="6154271" y="2415075"/>
                <a:ext cx="918882" cy="134"/>
              </a:xfrm>
              <a:prstGeom prst="line">
                <a:avLst/>
              </a:prstGeom>
              <a:ln w="44450">
                <a:solidFill>
                  <a:srgbClr val="00B050"/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V="1">
                <a:off x="6154271" y="2396809"/>
                <a:ext cx="5325425" cy="19877"/>
              </a:xfrm>
              <a:prstGeom prst="line">
                <a:avLst/>
              </a:prstGeom>
              <a:ln w="44450">
                <a:solidFill>
                  <a:schemeClr val="accent2">
                    <a:lumMod val="75000"/>
                  </a:schemeClr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8382145" y="1640958"/>
                <a:ext cx="858767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2400" dirty="0"/>
                  <a:t>?</a:t>
                </a:r>
                <a:endParaRPr lang="fr-CA" sz="2400" dirty="0"/>
              </a:p>
            </p:txBody>
          </p:sp>
          <p:cxnSp>
            <p:nvCxnSpPr>
              <p:cNvPr id="23" name="Straight Connector 22"/>
              <p:cNvCxnSpPr>
                <a:cxnSpLocks/>
                <a:endCxn id="22" idx="1"/>
              </p:cNvCxnSpPr>
              <p:nvPr/>
            </p:nvCxnSpPr>
            <p:spPr>
              <a:xfrm flipV="1">
                <a:off x="6154272" y="1868425"/>
                <a:ext cx="2227874" cy="5368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endCxn id="22" idx="3"/>
              </p:cNvCxnSpPr>
              <p:nvPr/>
            </p:nvCxnSpPr>
            <p:spPr>
              <a:xfrm flipH="1" flipV="1">
                <a:off x="9240912" y="1868426"/>
                <a:ext cx="2238788" cy="5367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6233150" y="2442308"/>
                <a:ext cx="788750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560</a:t>
                </a:r>
                <a:endParaRPr lang="fr-CA" sz="2400" dirty="0"/>
              </a:p>
            </p:txBody>
          </p:sp>
          <p:cxnSp>
            <p:nvCxnSpPr>
              <p:cNvPr id="26" name="Straight Connector 25"/>
              <p:cNvCxnSpPr>
                <a:endCxn id="25" idx="1"/>
              </p:cNvCxnSpPr>
              <p:nvPr/>
            </p:nvCxnSpPr>
            <p:spPr>
              <a:xfrm>
                <a:off x="6154271" y="2425148"/>
                <a:ext cx="78879" cy="2446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endCxn id="25" idx="3"/>
              </p:cNvCxnSpPr>
              <p:nvPr/>
            </p:nvCxnSpPr>
            <p:spPr>
              <a:xfrm flipH="1">
                <a:off x="7021900" y="2432369"/>
                <a:ext cx="51256" cy="2374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stCxn id="25" idx="2"/>
              </p:cNvCxnSpPr>
              <p:nvPr/>
            </p:nvCxnSpPr>
            <p:spPr>
              <a:xfrm flipV="1">
                <a:off x="6627526" y="2867439"/>
                <a:ext cx="4852171" cy="2980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8458995" y="2540072"/>
                <a:ext cx="1370854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140 </a:t>
                </a:r>
                <a:r>
                  <a:rPr lang="en-CA" sz="2400" dirty="0" err="1"/>
                  <a:t>fois</a:t>
                </a:r>
                <a:endParaRPr lang="fr-CA" sz="2400" dirty="0"/>
              </a:p>
            </p:txBody>
          </p:sp>
        </p:grpSp>
      </p:grpSp>
      <p:grpSp>
        <p:nvGrpSpPr>
          <p:cNvPr id="30" name="Group 29"/>
          <p:cNvGrpSpPr/>
          <p:nvPr>
            <p:custDataLst>
              <p:tags r:id="rId4"/>
            </p:custDataLst>
          </p:nvPr>
        </p:nvGrpSpPr>
        <p:grpSpPr>
          <a:xfrm>
            <a:off x="6636852" y="1237135"/>
            <a:ext cx="5221229" cy="1374081"/>
            <a:chOff x="6638002" y="1222294"/>
            <a:chExt cx="5221229" cy="1374081"/>
          </a:xfrm>
        </p:grpSpPr>
        <p:sp>
          <p:nvSpPr>
            <p:cNvPr id="31" name="TextBox 30"/>
            <p:cNvSpPr txBox="1"/>
            <p:nvPr>
              <p:custDataLst>
                <p:tags r:id="rId5"/>
              </p:custDataLst>
            </p:nvPr>
          </p:nvSpPr>
          <p:spPr>
            <a:xfrm>
              <a:off x="6638002" y="1389529"/>
              <a:ext cx="6172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800" dirty="0"/>
                <a:t>a)</a:t>
              </a:r>
              <a:endParaRPr lang="fr-CA" sz="2800" dirty="0"/>
            </a:p>
          </p:txBody>
        </p:sp>
        <p:grpSp>
          <p:nvGrpSpPr>
            <p:cNvPr id="32" name="Group 31"/>
            <p:cNvGrpSpPr/>
            <p:nvPr>
              <p:custDataLst>
                <p:tags r:id="rId6"/>
              </p:custDataLst>
            </p:nvPr>
          </p:nvGrpSpPr>
          <p:grpSpPr>
            <a:xfrm>
              <a:off x="7319682" y="1222294"/>
              <a:ext cx="4539549" cy="1374081"/>
              <a:chOff x="6154271" y="1640958"/>
              <a:chExt cx="5325429" cy="1354048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V="1">
                <a:off x="6154271" y="2415075"/>
                <a:ext cx="918882" cy="134"/>
              </a:xfrm>
              <a:prstGeom prst="line">
                <a:avLst/>
              </a:prstGeom>
              <a:ln w="44450">
                <a:solidFill>
                  <a:srgbClr val="00B050"/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6154271" y="2396809"/>
                <a:ext cx="5325425" cy="19877"/>
              </a:xfrm>
              <a:prstGeom prst="line">
                <a:avLst/>
              </a:prstGeom>
              <a:ln w="44450">
                <a:solidFill>
                  <a:schemeClr val="accent2">
                    <a:lumMod val="75000"/>
                  </a:schemeClr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8382145" y="1640958"/>
                <a:ext cx="858767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560</a:t>
                </a:r>
                <a:endParaRPr lang="fr-CA" sz="2400" dirty="0"/>
              </a:p>
            </p:txBody>
          </p:sp>
          <p:cxnSp>
            <p:nvCxnSpPr>
              <p:cNvPr id="36" name="Straight Connector 35"/>
              <p:cNvCxnSpPr>
                <a:endCxn id="35" idx="1"/>
              </p:cNvCxnSpPr>
              <p:nvPr/>
            </p:nvCxnSpPr>
            <p:spPr>
              <a:xfrm flipV="1">
                <a:off x="6154271" y="1868426"/>
                <a:ext cx="2227874" cy="5368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endCxn id="35" idx="3"/>
              </p:cNvCxnSpPr>
              <p:nvPr/>
            </p:nvCxnSpPr>
            <p:spPr>
              <a:xfrm flipH="1" flipV="1">
                <a:off x="9240912" y="1868426"/>
                <a:ext cx="2238788" cy="5367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37"/>
              <p:cNvSpPr txBox="1"/>
              <p:nvPr/>
            </p:nvSpPr>
            <p:spPr>
              <a:xfrm>
                <a:off x="6343572" y="2442308"/>
                <a:ext cx="594192" cy="454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?</a:t>
                </a:r>
                <a:endParaRPr lang="fr-CA" sz="2400" dirty="0"/>
              </a:p>
            </p:txBody>
          </p:sp>
          <p:cxnSp>
            <p:nvCxnSpPr>
              <p:cNvPr id="39" name="Straight Connector 38"/>
              <p:cNvCxnSpPr>
                <a:endCxn id="38" idx="1"/>
              </p:cNvCxnSpPr>
              <p:nvPr/>
            </p:nvCxnSpPr>
            <p:spPr>
              <a:xfrm>
                <a:off x="6154271" y="2425148"/>
                <a:ext cx="189301" cy="2446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>
                <a:endCxn id="38" idx="3"/>
              </p:cNvCxnSpPr>
              <p:nvPr/>
            </p:nvCxnSpPr>
            <p:spPr>
              <a:xfrm flipH="1">
                <a:off x="6937764" y="2432369"/>
                <a:ext cx="135392" cy="2374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8" idx="2"/>
              </p:cNvCxnSpPr>
              <p:nvPr/>
            </p:nvCxnSpPr>
            <p:spPr>
              <a:xfrm flipV="1">
                <a:off x="6640668" y="2867439"/>
                <a:ext cx="4839028" cy="2980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/>
              <p:cNvSpPr txBox="1"/>
              <p:nvPr/>
            </p:nvSpPr>
            <p:spPr>
              <a:xfrm>
                <a:off x="8458998" y="2540072"/>
                <a:ext cx="1370854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140 </a:t>
                </a:r>
                <a:r>
                  <a:rPr lang="en-CA" sz="2400" dirty="0" err="1"/>
                  <a:t>fois</a:t>
                </a:r>
                <a:endParaRPr lang="fr-CA" sz="2400" dirty="0"/>
              </a:p>
            </p:txBody>
          </p:sp>
        </p:grpSp>
      </p:grpSp>
      <p:sp>
        <p:nvSpPr>
          <p:cNvPr id="45" name="ZoneTexte 44">
            <a:extLst>
              <a:ext uri="{FF2B5EF4-FFF2-40B4-BE49-F238E27FC236}">
                <a16:creationId xmlns:a16="http://schemas.microsoft.com/office/drawing/2014/main" id="{E3A4733C-3008-4E7C-8838-7D742D136653}"/>
              </a:ext>
            </a:extLst>
          </p:cNvPr>
          <p:cNvSpPr txBox="1"/>
          <p:nvPr/>
        </p:nvSpPr>
        <p:spPr>
          <a:xfrm>
            <a:off x="1312862" y="630186"/>
            <a:ext cx="2122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>
                <a:latin typeface="Algerian" panose="04020705040A02060702" pitchFamily="82" charset="0"/>
              </a:rPr>
              <a:t>Énigme 4</a:t>
            </a:r>
          </a:p>
        </p:txBody>
      </p:sp>
    </p:spTree>
    <p:extLst>
      <p:ext uri="{BB962C8B-B14F-4D97-AF65-F5344CB8AC3E}">
        <p14:creationId xmlns:p14="http://schemas.microsoft.com/office/powerpoint/2010/main" val="1959450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46528" y="1516343"/>
            <a:ext cx="5731067" cy="5012368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ouvriers ont commandé 28 boîtes de clous. Chaque boîte contient 420 clous. Combien de clous les ouvriers recevront-ils?</a:t>
            </a:r>
          </a:p>
          <a:p>
            <a:pPr marL="514350" indent="-514350">
              <a:buFont typeface="+mj-lt"/>
              <a:buAutoNum type="arabicPeriod"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y a eu 420 repas de commandés pour les élèves de l’école. 28 élèves étaient absents. Combien de repas ont été distribués? </a:t>
            </a:r>
          </a:p>
          <a:p>
            <a:pPr marL="514350" indent="-514350">
              <a:buFont typeface="+mj-lt"/>
              <a:buAutoNum type="arabicPeriod"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 possède une collection de 420 timbres. Je les place dans un livre prévu à cet effet. Chaque page contient 28 timbres. Combien de pages pourrais-je remplir?</a:t>
            </a:r>
          </a:p>
          <a:p>
            <a:pPr marL="514350" indent="-514350">
              <a:buFont typeface="+mj-lt"/>
              <a:buAutoNum type="arabicPeriod"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420 joueurs de hockey se sont inscrits au tournoi régional. Chaque équipe contient le même nombre de joueurs. Il y a 28 équipes. Combien de joueurs y </a:t>
            </a:r>
            <a:r>
              <a:rPr lang="fr-CA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a-t-il</a:t>
            </a: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dans chacune des équipes?</a:t>
            </a:r>
          </a:p>
          <a:p>
            <a:pPr marL="0" indent="0">
              <a:buNone/>
            </a:pPr>
            <a:endParaRPr lang="fr-CA" dirty="0"/>
          </a:p>
        </p:txBody>
      </p:sp>
      <p:grpSp>
        <p:nvGrpSpPr>
          <p:cNvPr id="4" name="Group 3"/>
          <p:cNvGrpSpPr/>
          <p:nvPr>
            <p:custDataLst>
              <p:tags r:id="rId2"/>
            </p:custDataLst>
          </p:nvPr>
        </p:nvGrpSpPr>
        <p:grpSpPr>
          <a:xfrm>
            <a:off x="6418731" y="4835546"/>
            <a:ext cx="5254843" cy="1380911"/>
            <a:chOff x="6638002" y="1222293"/>
            <a:chExt cx="5254843" cy="1380911"/>
          </a:xfrm>
        </p:grpSpPr>
        <p:sp>
          <p:nvSpPr>
            <p:cNvPr id="5" name="TextBox 4"/>
            <p:cNvSpPr txBox="1"/>
            <p:nvPr>
              <p:custDataLst>
                <p:tags r:id="rId9"/>
              </p:custDataLst>
            </p:nvPr>
          </p:nvSpPr>
          <p:spPr>
            <a:xfrm>
              <a:off x="6638002" y="1389529"/>
              <a:ext cx="6172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800" dirty="0"/>
                <a:t>c)</a:t>
              </a:r>
              <a:endParaRPr lang="fr-CA" sz="2800" dirty="0"/>
            </a:p>
          </p:txBody>
        </p:sp>
        <p:grpSp>
          <p:nvGrpSpPr>
            <p:cNvPr id="6" name="Group 5"/>
            <p:cNvGrpSpPr/>
            <p:nvPr>
              <p:custDataLst>
                <p:tags r:id="rId10"/>
              </p:custDataLst>
            </p:nvPr>
          </p:nvGrpSpPr>
          <p:grpSpPr>
            <a:xfrm>
              <a:off x="7319682" y="1222293"/>
              <a:ext cx="4573163" cy="1380911"/>
              <a:chOff x="6154271" y="1640958"/>
              <a:chExt cx="5364862" cy="1360779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6193708" y="2431302"/>
                <a:ext cx="5325425" cy="0"/>
              </a:xfrm>
              <a:prstGeom prst="line">
                <a:avLst/>
              </a:prstGeom>
              <a:ln w="44450">
                <a:solidFill>
                  <a:srgbClr val="FFC000"/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>
                <a:off x="8382145" y="1640958"/>
                <a:ext cx="858767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420</a:t>
                </a:r>
                <a:endParaRPr lang="fr-CA" sz="2400" dirty="0"/>
              </a:p>
            </p:txBody>
          </p:sp>
          <p:cxnSp>
            <p:nvCxnSpPr>
              <p:cNvPr id="10" name="Straight Connector 9"/>
              <p:cNvCxnSpPr>
                <a:endCxn id="9" idx="1"/>
              </p:cNvCxnSpPr>
              <p:nvPr/>
            </p:nvCxnSpPr>
            <p:spPr>
              <a:xfrm flipV="1">
                <a:off x="6154271" y="1868426"/>
                <a:ext cx="2227874" cy="53685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>
                <a:endCxn id="9" idx="3"/>
              </p:cNvCxnSpPr>
              <p:nvPr/>
            </p:nvCxnSpPr>
            <p:spPr>
              <a:xfrm flipH="1" flipV="1">
                <a:off x="9240912" y="1868426"/>
                <a:ext cx="2238788" cy="53671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6233146" y="2442308"/>
                <a:ext cx="788750" cy="454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28</a:t>
                </a:r>
                <a:endParaRPr lang="fr-CA" sz="2400" dirty="0"/>
              </a:p>
            </p:txBody>
          </p:sp>
          <p:cxnSp>
            <p:nvCxnSpPr>
              <p:cNvPr id="13" name="Straight Connector 12"/>
              <p:cNvCxnSpPr>
                <a:endCxn id="12" idx="1"/>
              </p:cNvCxnSpPr>
              <p:nvPr/>
            </p:nvCxnSpPr>
            <p:spPr>
              <a:xfrm>
                <a:off x="6154271" y="2425148"/>
                <a:ext cx="78875" cy="24462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endCxn id="12" idx="3"/>
              </p:cNvCxnSpPr>
              <p:nvPr/>
            </p:nvCxnSpPr>
            <p:spPr>
              <a:xfrm flipH="1">
                <a:off x="7021895" y="2432369"/>
                <a:ext cx="51261" cy="23740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>
                <a:stCxn id="12" idx="2"/>
              </p:cNvCxnSpPr>
              <p:nvPr/>
            </p:nvCxnSpPr>
            <p:spPr>
              <a:xfrm flipV="1">
                <a:off x="6627521" y="2867439"/>
                <a:ext cx="4852175" cy="0"/>
              </a:xfrm>
              <a:prstGeom prst="straightConnector1">
                <a:avLst/>
              </a:prstGeom>
              <a:ln w="12700">
                <a:prstDash val="lgDash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8598322" y="2540072"/>
                <a:ext cx="10734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? </a:t>
                </a:r>
                <a:r>
                  <a:rPr lang="en-CA" sz="2400" dirty="0" err="1"/>
                  <a:t>fois</a:t>
                </a:r>
                <a:endParaRPr lang="fr-CA" sz="2400" dirty="0"/>
              </a:p>
            </p:txBody>
          </p:sp>
        </p:grpSp>
      </p:grpSp>
      <p:grpSp>
        <p:nvGrpSpPr>
          <p:cNvPr id="17" name="Group 16"/>
          <p:cNvGrpSpPr/>
          <p:nvPr>
            <p:custDataLst>
              <p:tags r:id="rId3"/>
            </p:custDataLst>
          </p:nvPr>
        </p:nvGrpSpPr>
        <p:grpSpPr>
          <a:xfrm>
            <a:off x="6724241" y="3129254"/>
            <a:ext cx="5254846" cy="1297582"/>
            <a:chOff x="6638002" y="1222294"/>
            <a:chExt cx="5254846" cy="1297582"/>
          </a:xfrm>
        </p:grpSpPr>
        <p:sp>
          <p:nvSpPr>
            <p:cNvPr id="18" name="TextBox 17"/>
            <p:cNvSpPr txBox="1"/>
            <p:nvPr>
              <p:custDataLst>
                <p:tags r:id="rId7"/>
              </p:custDataLst>
            </p:nvPr>
          </p:nvSpPr>
          <p:spPr>
            <a:xfrm>
              <a:off x="6638002" y="1389529"/>
              <a:ext cx="6172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800" dirty="0"/>
                <a:t>b)</a:t>
              </a:r>
              <a:endParaRPr lang="fr-CA" sz="2800" dirty="0"/>
            </a:p>
          </p:txBody>
        </p:sp>
        <p:grpSp>
          <p:nvGrpSpPr>
            <p:cNvPr id="19" name="Group 18"/>
            <p:cNvGrpSpPr/>
            <p:nvPr>
              <p:custDataLst>
                <p:tags r:id="rId8"/>
              </p:custDataLst>
            </p:nvPr>
          </p:nvGrpSpPr>
          <p:grpSpPr>
            <a:xfrm>
              <a:off x="7319683" y="1222294"/>
              <a:ext cx="4573165" cy="1297582"/>
              <a:chOff x="6154271" y="1640958"/>
              <a:chExt cx="5364864" cy="127866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flipV="1">
                <a:off x="6193710" y="2430893"/>
                <a:ext cx="5325425" cy="0"/>
              </a:xfrm>
              <a:prstGeom prst="line">
                <a:avLst/>
              </a:prstGeom>
              <a:ln w="44450">
                <a:solidFill>
                  <a:srgbClr val="92D050"/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8382145" y="1640958"/>
                <a:ext cx="858767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2400" dirty="0"/>
                  <a:t>?</a:t>
                </a:r>
                <a:endParaRPr lang="fr-CA" sz="2400" dirty="0"/>
              </a:p>
            </p:txBody>
          </p:sp>
          <p:cxnSp>
            <p:nvCxnSpPr>
              <p:cNvPr id="23" name="Straight Connector 22"/>
              <p:cNvCxnSpPr>
                <a:endCxn id="22" idx="1"/>
              </p:cNvCxnSpPr>
              <p:nvPr/>
            </p:nvCxnSpPr>
            <p:spPr>
              <a:xfrm flipV="1">
                <a:off x="6154271" y="1868426"/>
                <a:ext cx="2227874" cy="53685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endCxn id="22" idx="3"/>
              </p:cNvCxnSpPr>
              <p:nvPr/>
            </p:nvCxnSpPr>
            <p:spPr>
              <a:xfrm flipH="1" flipV="1">
                <a:off x="9240912" y="1868426"/>
                <a:ext cx="2238788" cy="53671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6233150" y="2442308"/>
                <a:ext cx="788750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420</a:t>
                </a:r>
                <a:endParaRPr lang="fr-CA" sz="2400" dirty="0"/>
              </a:p>
            </p:txBody>
          </p:sp>
          <p:cxnSp>
            <p:nvCxnSpPr>
              <p:cNvPr id="26" name="Straight Connector 25"/>
              <p:cNvCxnSpPr>
                <a:endCxn id="25" idx="1"/>
              </p:cNvCxnSpPr>
              <p:nvPr/>
            </p:nvCxnSpPr>
            <p:spPr>
              <a:xfrm>
                <a:off x="6154271" y="2425148"/>
                <a:ext cx="78879" cy="24462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endCxn id="25" idx="3"/>
              </p:cNvCxnSpPr>
              <p:nvPr/>
            </p:nvCxnSpPr>
            <p:spPr>
              <a:xfrm flipH="1">
                <a:off x="7021900" y="2432369"/>
                <a:ext cx="51256" cy="23740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stCxn id="25" idx="2"/>
              </p:cNvCxnSpPr>
              <p:nvPr/>
            </p:nvCxnSpPr>
            <p:spPr>
              <a:xfrm flipV="1">
                <a:off x="6627526" y="2867439"/>
                <a:ext cx="4852171" cy="0"/>
              </a:xfrm>
              <a:prstGeom prst="straightConnector1">
                <a:avLst/>
              </a:prstGeom>
              <a:ln w="12700">
                <a:prstDash val="lgDash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8417970" y="2464688"/>
                <a:ext cx="1370855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28 </a:t>
                </a:r>
                <a:r>
                  <a:rPr lang="en-CA" sz="2400" dirty="0" err="1"/>
                  <a:t>fois</a:t>
                </a:r>
                <a:endParaRPr lang="fr-CA" sz="2400" dirty="0"/>
              </a:p>
            </p:txBody>
          </p:sp>
        </p:grpSp>
      </p:grpSp>
      <p:grpSp>
        <p:nvGrpSpPr>
          <p:cNvPr id="30" name="Group 29"/>
          <p:cNvGrpSpPr/>
          <p:nvPr>
            <p:custDataLst>
              <p:tags r:id="rId4"/>
            </p:custDataLst>
          </p:nvPr>
        </p:nvGrpSpPr>
        <p:grpSpPr>
          <a:xfrm>
            <a:off x="6607021" y="1200825"/>
            <a:ext cx="5251056" cy="1305286"/>
            <a:chOff x="6638002" y="1222294"/>
            <a:chExt cx="5251056" cy="1305286"/>
          </a:xfrm>
        </p:grpSpPr>
        <p:sp>
          <p:nvSpPr>
            <p:cNvPr id="31" name="TextBox 30"/>
            <p:cNvSpPr txBox="1"/>
            <p:nvPr>
              <p:custDataLst>
                <p:tags r:id="rId5"/>
              </p:custDataLst>
            </p:nvPr>
          </p:nvSpPr>
          <p:spPr>
            <a:xfrm>
              <a:off x="6638002" y="1389529"/>
              <a:ext cx="6172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800" dirty="0"/>
                <a:t>a)</a:t>
              </a:r>
              <a:endParaRPr lang="fr-CA" sz="2800" dirty="0"/>
            </a:p>
          </p:txBody>
        </p:sp>
        <p:grpSp>
          <p:nvGrpSpPr>
            <p:cNvPr id="32" name="Group 31"/>
            <p:cNvGrpSpPr/>
            <p:nvPr>
              <p:custDataLst>
                <p:tags r:id="rId6"/>
              </p:custDataLst>
            </p:nvPr>
          </p:nvGrpSpPr>
          <p:grpSpPr>
            <a:xfrm>
              <a:off x="7319682" y="1222294"/>
              <a:ext cx="4569376" cy="1305286"/>
              <a:chOff x="6154271" y="1640958"/>
              <a:chExt cx="5360420" cy="1286256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V="1">
                <a:off x="6189266" y="2417462"/>
                <a:ext cx="5325425" cy="0"/>
              </a:xfrm>
              <a:prstGeom prst="line">
                <a:avLst/>
              </a:prstGeom>
              <a:ln w="44450">
                <a:solidFill>
                  <a:srgbClr val="0070C0"/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8382145" y="1640958"/>
                <a:ext cx="858767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420</a:t>
                </a:r>
                <a:endParaRPr lang="fr-CA" sz="2400" dirty="0"/>
              </a:p>
            </p:txBody>
          </p:sp>
          <p:cxnSp>
            <p:nvCxnSpPr>
              <p:cNvPr id="36" name="Straight Connector 35"/>
              <p:cNvCxnSpPr>
                <a:endCxn id="35" idx="1"/>
              </p:cNvCxnSpPr>
              <p:nvPr/>
            </p:nvCxnSpPr>
            <p:spPr>
              <a:xfrm flipV="1">
                <a:off x="6154271" y="1868426"/>
                <a:ext cx="2227874" cy="53685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endCxn id="35" idx="3"/>
              </p:cNvCxnSpPr>
              <p:nvPr/>
            </p:nvCxnSpPr>
            <p:spPr>
              <a:xfrm flipH="1" flipV="1">
                <a:off x="9240912" y="1868426"/>
                <a:ext cx="2238788" cy="53671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8" name="TextBox 37"/>
              <p:cNvSpPr txBox="1"/>
              <p:nvPr/>
            </p:nvSpPr>
            <p:spPr>
              <a:xfrm>
                <a:off x="6343572" y="2442308"/>
                <a:ext cx="594192" cy="454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?</a:t>
                </a:r>
                <a:endParaRPr lang="fr-CA" sz="2400" dirty="0"/>
              </a:p>
            </p:txBody>
          </p:sp>
          <p:cxnSp>
            <p:nvCxnSpPr>
              <p:cNvPr id="39" name="Straight Connector 38"/>
              <p:cNvCxnSpPr>
                <a:endCxn id="38" idx="1"/>
              </p:cNvCxnSpPr>
              <p:nvPr/>
            </p:nvCxnSpPr>
            <p:spPr>
              <a:xfrm>
                <a:off x="6154271" y="2425148"/>
                <a:ext cx="189301" cy="24462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>
                <a:endCxn id="38" idx="3"/>
              </p:cNvCxnSpPr>
              <p:nvPr/>
            </p:nvCxnSpPr>
            <p:spPr>
              <a:xfrm flipH="1">
                <a:off x="6937764" y="2432369"/>
                <a:ext cx="135392" cy="23740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8" idx="2"/>
              </p:cNvCxnSpPr>
              <p:nvPr/>
            </p:nvCxnSpPr>
            <p:spPr>
              <a:xfrm flipV="1">
                <a:off x="6640668" y="2867439"/>
                <a:ext cx="4839027" cy="0"/>
              </a:xfrm>
              <a:prstGeom prst="straightConnector1">
                <a:avLst/>
              </a:prstGeom>
              <a:ln w="12700">
                <a:prstDash val="lgDash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2" name="TextBox 41"/>
              <p:cNvSpPr txBox="1"/>
              <p:nvPr/>
            </p:nvSpPr>
            <p:spPr>
              <a:xfrm>
                <a:off x="8382145" y="2472280"/>
                <a:ext cx="1370854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28 </a:t>
                </a:r>
                <a:r>
                  <a:rPr lang="en-CA" sz="2400" dirty="0" err="1"/>
                  <a:t>fois</a:t>
                </a:r>
                <a:endParaRPr lang="fr-CA" sz="2400" dirty="0"/>
              </a:p>
            </p:txBody>
          </p:sp>
        </p:grpSp>
      </p:grpSp>
      <p:sp>
        <p:nvSpPr>
          <p:cNvPr id="43" name="ZoneTexte 42">
            <a:extLst>
              <a:ext uri="{FF2B5EF4-FFF2-40B4-BE49-F238E27FC236}">
                <a16:creationId xmlns:a16="http://schemas.microsoft.com/office/drawing/2014/main" id="{76A74B9B-7384-4932-A6B5-DE14349D8AE6}"/>
              </a:ext>
            </a:extLst>
          </p:cNvPr>
          <p:cNvSpPr txBox="1"/>
          <p:nvPr/>
        </p:nvSpPr>
        <p:spPr>
          <a:xfrm>
            <a:off x="1312862" y="630186"/>
            <a:ext cx="2122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>
                <a:latin typeface="Algerian" panose="04020705040A02060702" pitchFamily="82" charset="0"/>
              </a:rPr>
              <a:t>Énigme 5</a:t>
            </a:r>
          </a:p>
        </p:txBody>
      </p:sp>
    </p:spTree>
    <p:extLst>
      <p:ext uri="{BB962C8B-B14F-4D97-AF65-F5344CB8AC3E}">
        <p14:creationId xmlns:p14="http://schemas.microsoft.com/office/powerpoint/2010/main" val="1483257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16881" y="1635477"/>
            <a:ext cx="5787616" cy="493507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ouvrier doit placer 2500 barres tendres dans des boîtes. Chaque boîte contient le même nombre de barres tendres. Il réussit à remplir 125 boîtes. Combien de barres tendres place-t-il dans chacune des boîtes?</a:t>
            </a:r>
          </a:p>
          <a:p>
            <a:pPr marL="457200" indent="-457200">
              <a:buFont typeface="+mj-lt"/>
              <a:buAutoNum type="arabicPeriod"/>
            </a:pP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 dois compter par bonds de 125 jusqu’à 2500. Combien de nombres vais-je nommer?</a:t>
            </a:r>
          </a:p>
          <a:p>
            <a:pPr marL="457200" indent="-457200">
              <a:buFont typeface="+mj-lt"/>
              <a:buAutoNum type="arabicPeriod"/>
            </a:pP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C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couturière reçoit 125 boîtes de boutons. Chacune des boîtes contient 2500 boutons. Combien de boutons la couturière a-t-elle reçus?</a:t>
            </a:r>
          </a:p>
          <a:p>
            <a:endParaRPr lang="fr-CA" dirty="0"/>
          </a:p>
        </p:txBody>
      </p:sp>
      <p:grpSp>
        <p:nvGrpSpPr>
          <p:cNvPr id="4" name="Group 3"/>
          <p:cNvGrpSpPr/>
          <p:nvPr>
            <p:custDataLst>
              <p:tags r:id="rId2"/>
            </p:custDataLst>
          </p:nvPr>
        </p:nvGrpSpPr>
        <p:grpSpPr>
          <a:xfrm>
            <a:off x="6636855" y="5222523"/>
            <a:ext cx="5238265" cy="1380911"/>
            <a:chOff x="6638002" y="1222293"/>
            <a:chExt cx="5238265" cy="1380911"/>
          </a:xfrm>
        </p:grpSpPr>
        <p:sp>
          <p:nvSpPr>
            <p:cNvPr id="5" name="TextBox 4"/>
            <p:cNvSpPr txBox="1"/>
            <p:nvPr>
              <p:custDataLst>
                <p:tags r:id="rId14"/>
              </p:custDataLst>
            </p:nvPr>
          </p:nvSpPr>
          <p:spPr>
            <a:xfrm>
              <a:off x="6638002" y="1389529"/>
              <a:ext cx="6172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800" dirty="0"/>
                <a:t>d)</a:t>
              </a:r>
              <a:endParaRPr lang="fr-CA" sz="2800" dirty="0"/>
            </a:p>
          </p:txBody>
        </p:sp>
        <p:grpSp>
          <p:nvGrpSpPr>
            <p:cNvPr id="6" name="Group 5"/>
            <p:cNvGrpSpPr/>
            <p:nvPr>
              <p:custDataLst>
                <p:tags r:id="rId15"/>
              </p:custDataLst>
            </p:nvPr>
          </p:nvGrpSpPr>
          <p:grpSpPr>
            <a:xfrm>
              <a:off x="7319682" y="1222293"/>
              <a:ext cx="4556585" cy="1380911"/>
              <a:chOff x="6154271" y="1640958"/>
              <a:chExt cx="5345414" cy="1360779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6174260" y="2429401"/>
                <a:ext cx="5325425" cy="0"/>
              </a:xfrm>
              <a:prstGeom prst="line">
                <a:avLst/>
              </a:prstGeom>
              <a:ln w="44450">
                <a:solidFill>
                  <a:schemeClr val="accent1">
                    <a:lumMod val="75000"/>
                  </a:schemeClr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>
                <a:off x="8382145" y="1640958"/>
                <a:ext cx="1032952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2500</a:t>
                </a:r>
                <a:endParaRPr lang="fr-CA" sz="2400" dirty="0"/>
              </a:p>
            </p:txBody>
          </p:sp>
          <p:cxnSp>
            <p:nvCxnSpPr>
              <p:cNvPr id="10" name="Straight Connector 9"/>
              <p:cNvCxnSpPr>
                <a:endCxn id="9" idx="1"/>
              </p:cNvCxnSpPr>
              <p:nvPr/>
            </p:nvCxnSpPr>
            <p:spPr>
              <a:xfrm flipV="1">
                <a:off x="6154271" y="1868426"/>
                <a:ext cx="2227874" cy="53685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>
                <a:endCxn id="9" idx="3"/>
              </p:cNvCxnSpPr>
              <p:nvPr/>
            </p:nvCxnSpPr>
            <p:spPr>
              <a:xfrm flipH="1" flipV="1">
                <a:off x="9415097" y="1868426"/>
                <a:ext cx="2064604" cy="53671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6233146" y="2442308"/>
                <a:ext cx="788750" cy="454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125</a:t>
                </a:r>
                <a:endParaRPr lang="fr-CA" sz="2400" dirty="0"/>
              </a:p>
            </p:txBody>
          </p:sp>
          <p:cxnSp>
            <p:nvCxnSpPr>
              <p:cNvPr id="13" name="Straight Connector 12"/>
              <p:cNvCxnSpPr>
                <a:endCxn id="12" idx="1"/>
              </p:cNvCxnSpPr>
              <p:nvPr/>
            </p:nvCxnSpPr>
            <p:spPr>
              <a:xfrm>
                <a:off x="6154271" y="2425148"/>
                <a:ext cx="78875" cy="24462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endCxn id="12" idx="3"/>
              </p:cNvCxnSpPr>
              <p:nvPr/>
            </p:nvCxnSpPr>
            <p:spPr>
              <a:xfrm flipH="1">
                <a:off x="7021895" y="2432369"/>
                <a:ext cx="51261" cy="23740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>
                <a:stCxn id="12" idx="2"/>
              </p:cNvCxnSpPr>
              <p:nvPr/>
            </p:nvCxnSpPr>
            <p:spPr>
              <a:xfrm flipV="1">
                <a:off x="6627521" y="2867439"/>
                <a:ext cx="4852175" cy="29803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prstDash val="lg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8598322" y="2540072"/>
                <a:ext cx="10734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? </a:t>
                </a:r>
                <a:r>
                  <a:rPr lang="en-CA" sz="2400" dirty="0" err="1"/>
                  <a:t>fois</a:t>
                </a:r>
                <a:endParaRPr lang="fr-CA" sz="2400" dirty="0"/>
              </a:p>
            </p:txBody>
          </p:sp>
        </p:grpSp>
      </p:grpSp>
      <p:grpSp>
        <p:nvGrpSpPr>
          <p:cNvPr id="17" name="Group 16"/>
          <p:cNvGrpSpPr/>
          <p:nvPr>
            <p:custDataLst>
              <p:tags r:id="rId3"/>
            </p:custDataLst>
          </p:nvPr>
        </p:nvGrpSpPr>
        <p:grpSpPr>
          <a:xfrm>
            <a:off x="6636852" y="3321629"/>
            <a:ext cx="5221229" cy="1195468"/>
            <a:chOff x="6638002" y="1222294"/>
            <a:chExt cx="5221229" cy="1195468"/>
          </a:xfrm>
        </p:grpSpPr>
        <p:sp>
          <p:nvSpPr>
            <p:cNvPr id="18" name="TextBox 17"/>
            <p:cNvSpPr txBox="1"/>
            <p:nvPr>
              <p:custDataLst>
                <p:tags r:id="rId12"/>
              </p:custDataLst>
            </p:nvPr>
          </p:nvSpPr>
          <p:spPr>
            <a:xfrm>
              <a:off x="6638002" y="1389529"/>
              <a:ext cx="6172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800" dirty="0"/>
                <a:t>c)</a:t>
              </a:r>
              <a:endParaRPr lang="fr-CA" sz="2800" dirty="0"/>
            </a:p>
          </p:txBody>
        </p:sp>
        <p:grpSp>
          <p:nvGrpSpPr>
            <p:cNvPr id="19" name="Group 18"/>
            <p:cNvGrpSpPr/>
            <p:nvPr>
              <p:custDataLst>
                <p:tags r:id="rId13"/>
              </p:custDataLst>
            </p:nvPr>
          </p:nvGrpSpPr>
          <p:grpSpPr>
            <a:xfrm>
              <a:off x="7319682" y="1222294"/>
              <a:ext cx="4539549" cy="1195468"/>
              <a:chOff x="6154271" y="1640958"/>
              <a:chExt cx="5325429" cy="1178039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flipV="1">
                <a:off x="6154271" y="2397326"/>
                <a:ext cx="5325425" cy="0"/>
              </a:xfrm>
              <a:prstGeom prst="line">
                <a:avLst/>
              </a:prstGeom>
              <a:ln w="44450">
                <a:solidFill>
                  <a:schemeClr val="accent2">
                    <a:lumMod val="75000"/>
                  </a:schemeClr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8382145" y="1640958"/>
                <a:ext cx="858767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2400" dirty="0"/>
                  <a:t>?</a:t>
                </a:r>
                <a:endParaRPr lang="fr-CA" sz="2400" dirty="0"/>
              </a:p>
            </p:txBody>
          </p:sp>
          <p:cxnSp>
            <p:nvCxnSpPr>
              <p:cNvPr id="23" name="Straight Connector 22"/>
              <p:cNvCxnSpPr>
                <a:endCxn id="22" idx="1"/>
              </p:cNvCxnSpPr>
              <p:nvPr/>
            </p:nvCxnSpPr>
            <p:spPr>
              <a:xfrm flipV="1">
                <a:off x="6154271" y="1868426"/>
                <a:ext cx="2227874" cy="53685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endCxn id="22" idx="3"/>
              </p:cNvCxnSpPr>
              <p:nvPr/>
            </p:nvCxnSpPr>
            <p:spPr>
              <a:xfrm flipH="1" flipV="1">
                <a:off x="9240912" y="1868426"/>
                <a:ext cx="2238788" cy="53671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6233150" y="2442308"/>
                <a:ext cx="788750" cy="363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2500</a:t>
                </a:r>
                <a:endParaRPr lang="fr-CA" dirty="0"/>
              </a:p>
            </p:txBody>
          </p:sp>
          <p:cxnSp>
            <p:nvCxnSpPr>
              <p:cNvPr id="26" name="Straight Connector 25"/>
              <p:cNvCxnSpPr>
                <a:endCxn id="25" idx="1"/>
              </p:cNvCxnSpPr>
              <p:nvPr/>
            </p:nvCxnSpPr>
            <p:spPr>
              <a:xfrm>
                <a:off x="6154271" y="2425148"/>
                <a:ext cx="78879" cy="1991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endCxn id="25" idx="3"/>
              </p:cNvCxnSpPr>
              <p:nvPr/>
            </p:nvCxnSpPr>
            <p:spPr>
              <a:xfrm flipH="1">
                <a:off x="7021900" y="2432369"/>
                <a:ext cx="51256" cy="19191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stCxn id="25" idx="2"/>
              </p:cNvCxnSpPr>
              <p:nvPr/>
            </p:nvCxnSpPr>
            <p:spPr>
              <a:xfrm>
                <a:off x="6627526" y="2806257"/>
                <a:ext cx="4852171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prstDash val="lg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8300898" y="2364063"/>
                <a:ext cx="1370854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125 </a:t>
                </a:r>
                <a:r>
                  <a:rPr lang="en-CA" sz="2400" dirty="0" err="1"/>
                  <a:t>fois</a:t>
                </a:r>
                <a:endParaRPr lang="fr-CA" sz="2400" dirty="0"/>
              </a:p>
            </p:txBody>
          </p:sp>
        </p:grpSp>
      </p:grpSp>
      <p:grpSp>
        <p:nvGrpSpPr>
          <p:cNvPr id="30" name="Group 29"/>
          <p:cNvGrpSpPr/>
          <p:nvPr>
            <p:custDataLst>
              <p:tags r:id="rId4"/>
            </p:custDataLst>
          </p:nvPr>
        </p:nvGrpSpPr>
        <p:grpSpPr>
          <a:xfrm>
            <a:off x="6636852" y="313447"/>
            <a:ext cx="5254844" cy="1305646"/>
            <a:chOff x="6638002" y="1222294"/>
            <a:chExt cx="5254844" cy="1305646"/>
          </a:xfrm>
        </p:grpSpPr>
        <p:sp>
          <p:nvSpPr>
            <p:cNvPr id="31" name="TextBox 30"/>
            <p:cNvSpPr txBox="1"/>
            <p:nvPr>
              <p:custDataLst>
                <p:tags r:id="rId10"/>
              </p:custDataLst>
            </p:nvPr>
          </p:nvSpPr>
          <p:spPr>
            <a:xfrm>
              <a:off x="6638002" y="1389529"/>
              <a:ext cx="6172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800" dirty="0"/>
                <a:t>a)</a:t>
              </a:r>
              <a:endParaRPr lang="fr-CA" sz="2800" dirty="0"/>
            </a:p>
          </p:txBody>
        </p:sp>
        <p:grpSp>
          <p:nvGrpSpPr>
            <p:cNvPr id="32" name="Group 31"/>
            <p:cNvGrpSpPr/>
            <p:nvPr>
              <p:custDataLst>
                <p:tags r:id="rId11"/>
              </p:custDataLst>
            </p:nvPr>
          </p:nvGrpSpPr>
          <p:grpSpPr>
            <a:xfrm>
              <a:off x="7319681" y="1222294"/>
              <a:ext cx="4573165" cy="1305646"/>
              <a:chOff x="6154271" y="1640958"/>
              <a:chExt cx="5364865" cy="1286611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V="1">
                <a:off x="6193711" y="2396049"/>
                <a:ext cx="5325425" cy="0"/>
              </a:xfrm>
              <a:prstGeom prst="line">
                <a:avLst/>
              </a:prstGeom>
              <a:ln w="44450">
                <a:solidFill>
                  <a:srgbClr val="FF0000"/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8284102" y="1640958"/>
                <a:ext cx="956811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2500</a:t>
                </a:r>
                <a:endParaRPr lang="fr-CA" sz="2400" dirty="0"/>
              </a:p>
            </p:txBody>
          </p:sp>
          <p:cxnSp>
            <p:nvCxnSpPr>
              <p:cNvPr id="36" name="Straight Connector 35"/>
              <p:cNvCxnSpPr>
                <a:endCxn id="35" idx="1"/>
              </p:cNvCxnSpPr>
              <p:nvPr/>
            </p:nvCxnSpPr>
            <p:spPr>
              <a:xfrm flipV="1">
                <a:off x="6154271" y="1868426"/>
                <a:ext cx="2129831" cy="53685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endCxn id="35" idx="3"/>
              </p:cNvCxnSpPr>
              <p:nvPr/>
            </p:nvCxnSpPr>
            <p:spPr>
              <a:xfrm flipH="1" flipV="1">
                <a:off x="9240912" y="1868426"/>
                <a:ext cx="2238789" cy="53671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8" name="TextBox 37"/>
              <p:cNvSpPr txBox="1"/>
              <p:nvPr/>
            </p:nvSpPr>
            <p:spPr>
              <a:xfrm>
                <a:off x="6343572" y="2442308"/>
                <a:ext cx="594192" cy="454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?</a:t>
                </a:r>
                <a:endParaRPr lang="fr-CA" sz="2400" dirty="0"/>
              </a:p>
            </p:txBody>
          </p:sp>
          <p:cxnSp>
            <p:nvCxnSpPr>
              <p:cNvPr id="39" name="Straight Connector 38"/>
              <p:cNvCxnSpPr>
                <a:endCxn id="38" idx="1"/>
              </p:cNvCxnSpPr>
              <p:nvPr/>
            </p:nvCxnSpPr>
            <p:spPr>
              <a:xfrm>
                <a:off x="6154271" y="2425148"/>
                <a:ext cx="189301" cy="24462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>
                <a:endCxn id="38" idx="3"/>
              </p:cNvCxnSpPr>
              <p:nvPr/>
            </p:nvCxnSpPr>
            <p:spPr>
              <a:xfrm flipH="1">
                <a:off x="6937764" y="2432369"/>
                <a:ext cx="135392" cy="23740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8" idx="2"/>
              </p:cNvCxnSpPr>
              <p:nvPr/>
            </p:nvCxnSpPr>
            <p:spPr>
              <a:xfrm flipV="1">
                <a:off x="6640668" y="2867439"/>
                <a:ext cx="4839027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prstDash val="lg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/>
              <p:cNvSpPr txBox="1"/>
              <p:nvPr/>
            </p:nvSpPr>
            <p:spPr>
              <a:xfrm>
                <a:off x="8300900" y="2472635"/>
                <a:ext cx="1370854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125 </a:t>
                </a:r>
                <a:r>
                  <a:rPr lang="en-CA" sz="2400" dirty="0" err="1"/>
                  <a:t>fois</a:t>
                </a:r>
                <a:endParaRPr lang="fr-CA" sz="2400" dirty="0"/>
              </a:p>
            </p:txBody>
          </p:sp>
        </p:grpSp>
      </p:grpSp>
      <p:cxnSp>
        <p:nvCxnSpPr>
          <p:cNvPr id="61" name="Straight Connector 60"/>
          <p:cNvCxnSpPr/>
          <p:nvPr>
            <p:custDataLst>
              <p:tags r:id="rId5"/>
            </p:custDataLst>
          </p:nvPr>
        </p:nvCxnSpPr>
        <p:spPr>
          <a:xfrm flipV="1">
            <a:off x="11858078" y="4426397"/>
            <a:ext cx="0" cy="777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e 53">
            <a:extLst>
              <a:ext uri="{FF2B5EF4-FFF2-40B4-BE49-F238E27FC236}">
                <a16:creationId xmlns:a16="http://schemas.microsoft.com/office/drawing/2014/main" id="{2CCAAB1C-AA7D-4269-9550-04CA1CBCD306}"/>
              </a:ext>
            </a:extLst>
          </p:cNvPr>
          <p:cNvGrpSpPr/>
          <p:nvPr/>
        </p:nvGrpSpPr>
        <p:grpSpPr>
          <a:xfrm>
            <a:off x="6636852" y="1771778"/>
            <a:ext cx="5221230" cy="1374081"/>
            <a:chOff x="6636852" y="1771778"/>
            <a:chExt cx="5221230" cy="1374081"/>
          </a:xfrm>
        </p:grpSpPr>
        <p:sp>
          <p:nvSpPr>
            <p:cNvPr id="44" name="TextBox 43"/>
            <p:cNvSpPr txBox="1"/>
            <p:nvPr>
              <p:custDataLst>
                <p:tags r:id="rId6"/>
              </p:custDataLst>
            </p:nvPr>
          </p:nvSpPr>
          <p:spPr>
            <a:xfrm>
              <a:off x="6636852" y="1939013"/>
              <a:ext cx="6172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800" dirty="0"/>
                <a:t>b)</a:t>
              </a:r>
              <a:endParaRPr lang="fr-CA" sz="2800" dirty="0"/>
            </a:p>
          </p:txBody>
        </p:sp>
        <p:grpSp>
          <p:nvGrpSpPr>
            <p:cNvPr id="45" name="Group 44"/>
            <p:cNvGrpSpPr/>
            <p:nvPr>
              <p:custDataLst>
                <p:tags r:id="rId7"/>
              </p:custDataLst>
            </p:nvPr>
          </p:nvGrpSpPr>
          <p:grpSpPr>
            <a:xfrm>
              <a:off x="7289223" y="1771778"/>
              <a:ext cx="4568859" cy="1374081"/>
              <a:chOff x="6119888" y="1640958"/>
              <a:chExt cx="5359813" cy="1354048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 flipV="1">
                <a:off x="6154271" y="2415075"/>
                <a:ext cx="918882" cy="134"/>
              </a:xfrm>
              <a:prstGeom prst="line">
                <a:avLst/>
              </a:prstGeom>
              <a:ln w="44450">
                <a:solidFill>
                  <a:srgbClr val="00B050"/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6154271" y="2396809"/>
                <a:ext cx="5325425" cy="19877"/>
              </a:xfrm>
              <a:prstGeom prst="line">
                <a:avLst/>
              </a:prstGeom>
              <a:ln w="44450">
                <a:solidFill>
                  <a:srgbClr val="00B050"/>
                </a:solidFill>
                <a:headEnd type="oval" w="sm" len="sm"/>
                <a:tailEnd type="oval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8284102" y="1640958"/>
                <a:ext cx="956811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2400" dirty="0"/>
                  <a:t>?</a:t>
                </a:r>
                <a:endParaRPr lang="fr-CA" sz="2400" dirty="0"/>
              </a:p>
            </p:txBody>
          </p:sp>
          <p:cxnSp>
            <p:nvCxnSpPr>
              <p:cNvPr id="49" name="Straight Connector 48"/>
              <p:cNvCxnSpPr>
                <a:endCxn id="48" idx="1"/>
              </p:cNvCxnSpPr>
              <p:nvPr/>
            </p:nvCxnSpPr>
            <p:spPr>
              <a:xfrm flipV="1">
                <a:off x="6154271" y="1868426"/>
                <a:ext cx="2129831" cy="53685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endCxn id="48" idx="3"/>
              </p:cNvCxnSpPr>
              <p:nvPr/>
            </p:nvCxnSpPr>
            <p:spPr>
              <a:xfrm flipH="1" flipV="1">
                <a:off x="9240912" y="1868426"/>
                <a:ext cx="2238789" cy="53671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1" name="TextBox 50"/>
              <p:cNvSpPr txBox="1"/>
              <p:nvPr/>
            </p:nvSpPr>
            <p:spPr>
              <a:xfrm>
                <a:off x="6240249" y="2447244"/>
                <a:ext cx="774551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400" dirty="0"/>
                  <a:t>125</a:t>
                </a:r>
                <a:endParaRPr lang="fr-CA" sz="2400" dirty="0"/>
              </a:p>
            </p:txBody>
          </p:sp>
          <p:cxnSp>
            <p:nvCxnSpPr>
              <p:cNvPr id="52" name="Straight Connector 51"/>
              <p:cNvCxnSpPr>
                <a:endCxn id="51" idx="1"/>
              </p:cNvCxnSpPr>
              <p:nvPr/>
            </p:nvCxnSpPr>
            <p:spPr>
              <a:xfrm>
                <a:off x="6119888" y="2458389"/>
                <a:ext cx="120361" cy="21632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endCxn id="51" idx="3"/>
              </p:cNvCxnSpPr>
              <p:nvPr/>
            </p:nvCxnSpPr>
            <p:spPr>
              <a:xfrm flipH="1">
                <a:off x="7014800" y="2413598"/>
                <a:ext cx="58350" cy="26111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8459000" y="2540072"/>
                <a:ext cx="1212753" cy="454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2400" dirty="0"/>
                  <a:t>2500</a:t>
                </a:r>
                <a:endParaRPr lang="fr-CA" sz="2400" dirty="0"/>
              </a:p>
            </p:txBody>
          </p:sp>
        </p:grpSp>
        <p:cxnSp>
          <p:nvCxnSpPr>
            <p:cNvPr id="66" name="Straight Connector 65"/>
            <p:cNvCxnSpPr>
              <a:stCxn id="55" idx="3"/>
            </p:cNvCxnSpPr>
            <p:nvPr>
              <p:custDataLst>
                <p:tags r:id="rId8"/>
              </p:custDataLst>
            </p:nvPr>
          </p:nvCxnSpPr>
          <p:spPr>
            <a:xfrm flipV="1">
              <a:off x="10316935" y="2529511"/>
              <a:ext cx="1541143" cy="3855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stCxn id="55" idx="1"/>
            </p:cNvCxnSpPr>
            <p:nvPr>
              <p:custDataLst>
                <p:tags r:id="rId9"/>
              </p:custDataLst>
            </p:nvPr>
          </p:nvCxnSpPr>
          <p:spPr>
            <a:xfrm flipH="1" flipV="1">
              <a:off x="8101815" y="2584987"/>
              <a:ext cx="1181334" cy="3300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7" name="ZoneTexte 56">
            <a:extLst>
              <a:ext uri="{FF2B5EF4-FFF2-40B4-BE49-F238E27FC236}">
                <a16:creationId xmlns:a16="http://schemas.microsoft.com/office/drawing/2014/main" id="{0328AF58-C669-4E85-B622-C4F553B120B6}"/>
              </a:ext>
            </a:extLst>
          </p:cNvPr>
          <p:cNvSpPr txBox="1"/>
          <p:nvPr/>
        </p:nvSpPr>
        <p:spPr>
          <a:xfrm>
            <a:off x="1312862" y="630186"/>
            <a:ext cx="2122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>
                <a:latin typeface="Algerian" panose="04020705040A02060702" pitchFamily="82" charset="0"/>
              </a:rPr>
              <a:t>Énigme 6</a:t>
            </a:r>
          </a:p>
        </p:txBody>
      </p:sp>
    </p:spTree>
    <p:extLst>
      <p:ext uri="{BB962C8B-B14F-4D97-AF65-F5344CB8AC3E}">
        <p14:creationId xmlns:p14="http://schemas.microsoft.com/office/powerpoint/2010/main" val="2601232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983D3D-F569-4839-B0B9-50EEA408C77E}"/>
              </a:ext>
            </a:extLst>
          </p:cNvPr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16881" y="1635477"/>
            <a:ext cx="5787616" cy="493507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Le terrain mesure 48 mètres sur 6 mètres. Quelle est l’aire de ce terrain en mètres carrés?</a:t>
            </a:r>
          </a:p>
          <a:p>
            <a:pPr marL="457200" indent="-457200">
              <a:buFont typeface="+mj-lt"/>
              <a:buAutoNum type="arabicPeriod"/>
            </a:pP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Dans une salle, les chaises sont placées en 6 rangées identiques.  Il y a 48 chaises au total. Combien de chaises y a-t-il dans chaque rangée?</a:t>
            </a:r>
          </a:p>
          <a:p>
            <a:pPr marL="457200" indent="-457200">
              <a:buFont typeface="+mj-lt"/>
              <a:buAutoNum type="arabicPeriod"/>
            </a:pPr>
            <a:endParaRPr lang="fr-C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r-CA" sz="2400" dirty="0">
                <a:latin typeface="Times New Roman" panose="02020603050405020304" pitchFamily="18" charset="0"/>
              </a:rPr>
              <a:t>J’ai 48 crayons dans des boites identiques. Il y 6 crayons dans chacune des boites. Combien ai-je de boites?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87B9BFF-3703-44EF-B4F8-F893D947B50D}"/>
              </a:ext>
            </a:extLst>
          </p:cNvPr>
          <p:cNvSpPr txBox="1"/>
          <p:nvPr/>
        </p:nvSpPr>
        <p:spPr>
          <a:xfrm>
            <a:off x="1312862" y="630186"/>
            <a:ext cx="2122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>
                <a:latin typeface="Algerian" panose="04020705040A02060702" pitchFamily="82" charset="0"/>
              </a:rPr>
              <a:t>Énigme 7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F57F104-24BC-4D64-A9B0-39E9C61978E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230" y="1214961"/>
            <a:ext cx="4059428" cy="1650907"/>
          </a:xfrm>
          <a:prstGeom prst="rect">
            <a:avLst/>
          </a:prstGeom>
          <a:noFill/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8051CBD-85B6-467A-9BD7-971759DE2F4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230" y="3291541"/>
            <a:ext cx="4059428" cy="1267599"/>
          </a:xfrm>
          <a:prstGeom prst="rect">
            <a:avLst/>
          </a:prstGeom>
          <a:noFill/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D50ABF2-F3C3-4377-A1EC-62615F94DBF9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230" y="4984812"/>
            <a:ext cx="4252403" cy="11564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97996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2140</TotalTime>
  <Words>680</Words>
  <Application>Microsoft Office PowerPoint</Application>
  <PresentationFormat>Widescreen</PresentationFormat>
  <Paragraphs>88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Thème Office</vt:lpstr>
      <vt:lpstr>Annexe au chapitre 18 Les énigmes d’association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Polotskaia, Elena</dc:creator>
  <cp:lastModifiedBy>Polotskaia, Elena</cp:lastModifiedBy>
  <cp:revision>28</cp:revision>
  <dcterms:created xsi:type="dcterms:W3CDTF">2021-03-22T19:15:06Z</dcterms:created>
  <dcterms:modified xsi:type="dcterms:W3CDTF">2022-02-25T19:51:44Z</dcterms:modified>
</cp:coreProperties>
</file>